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charts/_rels/chart1.xml.rels><?xml version="1.0" encoding="UTF-8"?>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doughnutChart>
        <c:varyColors val="0"/>
        <c:ser>
          <c:idx val="0"/>
          <c:order val="0"/>
          <c:tx>
            <c:strRef>
              <c:f>Sheet1!$A$2</c:f>
              <c:strCache>
                <c:ptCount val="1"/>
                <c:pt idx="0">
                  <c:v>Weight</c:v>
                </c:pt>
              </c:strCache>
            </c:strRef>
          </c:tx>
          <c:spPr>
            <a:solidFill>
              <a:schemeClr val="accent1">
                <a:lumOff val="16847"/>
              </a:schemeClr>
            </a:solidFill>
            <a:ln w="12700" cap="flat">
              <a:noFill/>
              <a:miter lim="400000"/>
            </a:ln>
            <a:effectLst/>
          </c:spPr>
          <c:explosion val="0"/>
          <c:dPt>
            <c:idx val="0"/>
            <c:explosion val="0"/>
            <c:spPr>
              <a:solidFill>
                <a:schemeClr val="accent1">
                  <a:lumOff val="16847"/>
                </a:schemeClr>
              </a:solidFill>
              <a:ln w="12700" cap="flat">
                <a:noFill/>
                <a:miter lim="400000"/>
              </a:ln>
              <a:effectLst/>
            </c:spPr>
          </c:dPt>
          <c:dPt>
            <c:idx val="1"/>
            <c:explosion val="0"/>
            <c:spPr>
              <a:solidFill>
                <a:schemeClr val="accent1"/>
              </a:solidFill>
              <a:ln w="12700" cap="flat">
                <a:noFill/>
                <a:miter lim="400000"/>
              </a:ln>
              <a:effectLst/>
            </c:spPr>
          </c:dPt>
          <c:dPt>
            <c:idx val="2"/>
            <c:explosion val="0"/>
            <c:spPr>
              <a:solidFill>
                <a:schemeClr val="accent1">
                  <a:lumOff val="-13575"/>
                </a:schemeClr>
              </a:solidFill>
              <a:ln w="12700" cap="flat">
                <a:noFill/>
                <a:miter lim="400000"/>
              </a:ln>
              <a:effectLst/>
            </c:spPr>
          </c:dPt>
          <c:dPt>
            <c:idx val="3"/>
            <c:explosion val="0"/>
            <c:spPr>
              <a:solidFill>
                <a:schemeClr val="accent1">
                  <a:hueOff val="114395"/>
                  <a:lumOff val="-24975"/>
                </a:schemeClr>
              </a:solidFill>
              <a:ln w="12700" cap="flat">
                <a:noFill/>
                <a:miter lim="400000"/>
              </a:ln>
              <a:effectLst/>
            </c:spPr>
          </c:dPt>
          <c:dLbls>
            <c:dLbl>
              <c:idx val="0"/>
              <c:numFmt formatCode="0" sourceLinked="0"/>
              <c:txPr>
                <a:bodyPr/>
                <a:lstStyle/>
                <a:p>
                  <a:pPr>
                    <a:defRPr b="0" i="0" strike="noStrike" sz="5000" u="none">
                      <a:solidFill>
                        <a:srgbClr val="FFFFFF"/>
                      </a:solidFill>
                      <a:latin typeface="Helvetica Neue"/>
                    </a:defRPr>
                  </a:pPr>
                </a:p>
              </c:txPr>
              <c:showLegendKey val="0"/>
              <c:showVal val="1"/>
              <c:showCatName val="0"/>
              <c:showSerName val="0"/>
              <c:showPercent val="0"/>
              <c:showBubbleSize val="0"/>
            </c:dLbl>
            <c:dLbl>
              <c:idx val="1"/>
              <c:numFmt formatCode="0" sourceLinked="0"/>
              <c:txPr>
                <a:bodyPr/>
                <a:lstStyle/>
                <a:p>
                  <a:pPr>
                    <a:defRPr b="0" i="0" strike="noStrike" sz="5000" u="none">
                      <a:solidFill>
                        <a:srgbClr val="FFFFFF"/>
                      </a:solidFill>
                      <a:latin typeface="Helvetica Neue"/>
                    </a:defRPr>
                  </a:pPr>
                </a:p>
              </c:txPr>
              <c:showLegendKey val="0"/>
              <c:showVal val="1"/>
              <c:showCatName val="0"/>
              <c:showSerName val="0"/>
              <c:showPercent val="0"/>
              <c:showBubbleSize val="0"/>
            </c:dLbl>
            <c:dLbl>
              <c:idx val="2"/>
              <c:numFmt formatCode="0" sourceLinked="0"/>
              <c:txPr>
                <a:bodyPr/>
                <a:lstStyle/>
                <a:p>
                  <a:pPr>
                    <a:defRPr b="0" i="0" strike="noStrike" sz="5000" u="none">
                      <a:solidFill>
                        <a:srgbClr val="FFFFFF"/>
                      </a:solidFill>
                      <a:latin typeface="Helvetica Neue"/>
                    </a:defRPr>
                  </a:pPr>
                </a:p>
              </c:txPr>
              <c:showLegendKey val="0"/>
              <c:showVal val="1"/>
              <c:showCatName val="0"/>
              <c:showSerName val="0"/>
              <c:showPercent val="0"/>
              <c:showBubbleSize val="0"/>
            </c:dLbl>
            <c:dLbl>
              <c:idx val="3"/>
              <c:numFmt formatCode="0" sourceLinked="0"/>
              <c:txPr>
                <a:bodyPr/>
                <a:lstStyle/>
                <a:p>
                  <a:pPr>
                    <a:defRPr b="0" i="0" strike="noStrike" sz="5000" u="none">
                      <a:solidFill>
                        <a:srgbClr val="FFFFFF"/>
                      </a:solidFill>
                      <a:latin typeface="Helvetica Neue"/>
                    </a:defRPr>
                  </a:pPr>
                </a:p>
              </c:txPr>
              <c:showLegendKey val="0"/>
              <c:showVal val="1"/>
              <c:showCatName val="0"/>
              <c:showSerName val="0"/>
              <c:showPercent val="0"/>
              <c:showBubbleSize val="0"/>
            </c:dLbl>
            <c:numFmt formatCode="0" sourceLinked="0"/>
            <c:txPr>
              <a:bodyPr/>
              <a:lstStyle/>
              <a:p>
                <a:pPr>
                  <a:defRPr b="0" i="0" strike="noStrike" sz="5000" u="none">
                    <a:solidFill>
                      <a:srgbClr val="FFFFFF"/>
                    </a:solidFill>
                    <a:latin typeface="Helvetica Neue"/>
                  </a:defRPr>
                </a:pPr>
              </a:p>
            </c:txPr>
            <c:showLegendKey val="0"/>
            <c:showVal val="1"/>
            <c:showCatName val="0"/>
            <c:showSerName val="0"/>
            <c:showPercent val="0"/>
            <c:showBubbleSize val="0"/>
            <c:showLeaderLines val="1"/>
            <c:leaderLines>
              <c:spPr>
                <a:noFill/>
                <a:ln w="6350" cap="flat">
                  <a:solidFill>
                    <a:srgbClr val="000000"/>
                  </a:solidFill>
                  <a:prstDash val="solid"/>
                  <a:miter lim="400000"/>
                </a:ln>
                <a:effectLst/>
              </c:spPr>
            </c:leaderLines>
          </c:dLbls>
          <c:cat>
            <c:strRef>
              <c:f>Sheet1!$B$1:$E$1</c:f>
              <c:strCache>
                <c:ptCount val="4"/>
                <c:pt idx="0">
                  <c:v>Domain 1</c:v>
                </c:pt>
                <c:pt idx="1">
                  <c:v>Domain 2</c:v>
                </c:pt>
                <c:pt idx="2">
                  <c:v>Domain 3</c:v>
                </c:pt>
                <c:pt idx="3">
                  <c:v>Domain 4</c:v>
                </c:pt>
              </c:strCache>
            </c:strRef>
          </c:cat>
          <c:val>
            <c:numRef>
              <c:f>Sheet1!$B$2:$E$2</c:f>
              <c:numCache>
                <c:ptCount val="4"/>
                <c:pt idx="0">
                  <c:v>17.000000</c:v>
                </c:pt>
                <c:pt idx="1">
                  <c:v>20.000000</c:v>
                </c:pt>
                <c:pt idx="2">
                  <c:v>33.000000</c:v>
                </c:pt>
                <c:pt idx="3">
                  <c:v>30.000000</c:v>
                </c:pt>
              </c:numCache>
            </c:numRef>
          </c:val>
        </c:ser>
        <c:firstSliceAng val="0"/>
        <c:holeSize val="50"/>
      </c:doughnutChart>
      <c:spPr>
        <a:noFill/>
        <a:ln w="12700" cap="flat">
          <a:noFill/>
          <a:miter lim="400000"/>
        </a:ln>
        <a:effectLst/>
      </c:spPr>
    </c:plotArea>
    <c:plotVisOnly val="1"/>
    <c:dispBlanksAs val="gap"/>
  </c:chart>
  <c:spPr>
    <a:noFill/>
    <a:ln>
      <a:noFill/>
    </a:ln>
    <a:effectLst/>
  </c:spPr>
  <c:externalData r:id="rId1">
    <c:autoUpdate val="0"/>
  </c:externalData>
</c:chartSpace>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2" name="Shape 152"/>
          <p:cNvSpPr/>
          <p:nvPr>
            <p:ph type="sldImg"/>
          </p:nvPr>
        </p:nvSpPr>
        <p:spPr>
          <a:xfrm>
            <a:off x="1143000" y="685800"/>
            <a:ext cx="4572000" cy="3429000"/>
          </a:xfrm>
          <a:prstGeom prst="rect">
            <a:avLst/>
          </a:prstGeom>
        </p:spPr>
        <p:txBody>
          <a:bodyPr/>
          <a:lstStyle/>
          <a:p>
            <a:pPr/>
          </a:p>
        </p:txBody>
      </p:sp>
      <p:sp>
        <p:nvSpPr>
          <p:cNvPr id="153" name="Shape 15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bg>
      <p:bgPr>
        <a:solidFill>
          <a:srgbClr val="D4FFBA"/>
        </a:solidFill>
      </p:bgPr>
    </p:bg>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pic>
        <p:nvPicPr>
          <p:cNvPr id="15" name="Picture 9" descr="Picture 9"/>
          <p:cNvPicPr>
            <a:picLocks noChangeAspect="1"/>
          </p:cNvPicPr>
          <p:nvPr/>
        </p:nvPicPr>
        <p:blipFill>
          <a:blip r:embed="rId2">
            <a:extLst/>
          </a:blip>
          <a:srcRect l="0" t="0" r="5121" b="30049"/>
          <a:stretch>
            <a:fillRect/>
          </a:stretch>
        </p:blipFill>
        <p:spPr>
          <a:xfrm>
            <a:off x="0" y="197"/>
            <a:ext cx="24480442" cy="13770054"/>
          </a:xfrm>
          <a:prstGeom prst="rect">
            <a:avLst/>
          </a:prstGeom>
          <a:ln w="12700">
            <a:miter lim="400000"/>
          </a:ln>
        </p:spPr>
      </p:pic>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02"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10"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11"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9"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20"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8" name="Bowl of salad with fried rice, boiled eggs, and chopsticks"/>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29" name="Bowl with salmon cakes, salad, and hummus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30" name="Bowl of pappardelle pasta with parsley butter, roasted hazelnuts, and shaved parmesan chees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8" name="bowl of salad with fried rice, boiled eggs, and chopsticks"/>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39"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2" name="Avocados and limes"/>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3"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4"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5"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3" name="Bowl with salmon cakes, salad, and hummus"/>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4"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5"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6"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3" name="Slide Title"/>
          <p:cNvSpPr txBox="1"/>
          <p:nvPr>
            <p:ph type="title" hasCustomPrompt="1"/>
          </p:nvPr>
        </p:nvSpPr>
        <p:spPr>
          <a:prstGeom prst="rect">
            <a:avLst/>
          </a:prstGeom>
        </p:spPr>
        <p:txBody>
          <a:bodyPr/>
          <a:lstStyle/>
          <a:p>
            <a:pPr/>
            <a:r>
              <a:t>Slide Title</a:t>
            </a:r>
          </a:p>
        </p:txBody>
      </p:sp>
      <p:sp>
        <p:nvSpPr>
          <p:cNvPr id="44"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5"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3"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4" name="Slide Number"/>
          <p:cNvSpPr txBox="1"/>
          <p:nvPr>
            <p:ph type="sldNum" sz="quarter" idx="2"/>
          </p:nvPr>
        </p:nvSpPr>
        <p:spPr>
          <a:prstGeom prst="rect">
            <a:avLst/>
          </a:prstGeom>
        </p:spPr>
        <p:txBody>
          <a:bodyPr/>
          <a:lstStyle/>
          <a:p>
            <a:pPr/>
            <a:fld id="{86CB4B4D-7CA3-9044-876B-883B54F8677D}" type="slidenum"/>
          </a:p>
        </p:txBody>
      </p:sp>
      <p:pic>
        <p:nvPicPr>
          <p:cNvPr id="55" name="Picture 9" descr="Picture 9"/>
          <p:cNvPicPr>
            <a:picLocks noChangeAspect="1"/>
          </p:cNvPicPr>
          <p:nvPr/>
        </p:nvPicPr>
        <p:blipFill>
          <a:blip r:embed="rId3">
            <a:extLst/>
          </a:blip>
          <a:stretch>
            <a:fillRect/>
          </a:stretch>
        </p:blipFill>
        <p:spPr>
          <a:xfrm>
            <a:off x="21086888" y="12078971"/>
            <a:ext cx="2761429" cy="1198556"/>
          </a:xfrm>
          <a:prstGeom prst="rect">
            <a:avLst/>
          </a:prstGeom>
          <a:ln w="12700">
            <a:miter lim="400000"/>
          </a:ln>
        </p:spPr>
      </p:pic>
      <p:pic>
        <p:nvPicPr>
          <p:cNvPr id="56" name="Picture 10" descr="Picture 10"/>
          <p:cNvPicPr>
            <a:picLocks noChangeAspect="1"/>
          </p:cNvPicPr>
          <p:nvPr/>
        </p:nvPicPr>
        <p:blipFill>
          <a:blip r:embed="rId4">
            <a:extLst/>
          </a:blip>
          <a:srcRect l="5143" t="5143" r="5143" b="5143"/>
          <a:stretch>
            <a:fillRect/>
          </a:stretch>
        </p:blipFill>
        <p:spPr>
          <a:xfrm>
            <a:off x="322633" y="11343470"/>
            <a:ext cx="4814737" cy="2089763"/>
          </a:xfrm>
          <a:prstGeom prst="rect">
            <a:avLst/>
          </a:prstGeom>
          <a:ln w="12700">
            <a:miter lim="400000"/>
          </a:ln>
        </p:spPr>
      </p:pic>
      <p:sp>
        <p:nvSpPr>
          <p:cNvPr id="57" name="©2022 ISACA. All rights reserved."/>
          <p:cNvSpPr txBox="1"/>
          <p:nvPr/>
        </p:nvSpPr>
        <p:spPr>
          <a:xfrm>
            <a:off x="323444" y="13056968"/>
            <a:ext cx="4311303" cy="4226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914400">
              <a:spcBef>
                <a:spcPts val="900"/>
              </a:spcBef>
              <a:defRPr sz="2200">
                <a:solidFill>
                  <a:srgbClr val="000000"/>
                </a:solidFill>
                <a:latin typeface="Arial"/>
                <a:ea typeface="Arial"/>
                <a:cs typeface="Arial"/>
                <a:sym typeface="Arial"/>
              </a:defRPr>
            </a:lvl1pPr>
          </a:lstStyle>
          <a:p>
            <a:pPr/>
            <a:r>
              <a:t>©2022 ISACA. All rights reserved.</a:t>
            </a:r>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4"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5"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6" name="Bowl of pappardelle pasta with parsley butter, roasted hazelnuts, and shaved parmesan cheese"/>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7"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5"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76"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83"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84"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92"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93"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4"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hyperlink" Target="mailto:info@isaca.org.ar" TargetMode="External"/><Relationship Id="rId4" Type="http://schemas.openxmlformats.org/officeDocument/2006/relationships/hyperlink" Target="http://www.isaca.org.ar" TargetMode="External"/><Relationship Id="rId5" Type="http://schemas.openxmlformats.org/officeDocument/2006/relationships/image" Target="../media/image4.png"/><Relationship Id="rId6" Type="http://schemas.openxmlformats.org/officeDocument/2006/relationships/image" Target="../media/image5.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 Id="rId3" Type="http://schemas.openxmlformats.org/officeDocument/2006/relationships/hyperlink" Target="https://www.isaca.org/credentialing/exam-candidate-guides" TargetMode="External"/></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tif"/></Relationships>

</file>

<file path=ppt/slides/_rels/slide2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hyperlink" Target="mailto:info@isaca.org.ar" TargetMode="External"/><Relationship Id="rId4" Type="http://schemas.openxmlformats.org/officeDocument/2006/relationships/hyperlink" Target="http://www.isaca.org.ar"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 Id="rId3" Type="http://schemas.openxmlformats.org/officeDocument/2006/relationships/image" Target="../media/image1.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 Id="rId3" Type="http://schemas.openxmlformats.org/officeDocument/2006/relationships/image" Target="../media/image1.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 Id="rId3" Type="http://schemas.openxmlformats.org/officeDocument/2006/relationships/image" Target="../media/image14.png"/><Relationship Id="rId4" Type="http://schemas.openxmlformats.org/officeDocument/2006/relationships/image" Target="../media/image2.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5" name="Asociación de Auditoria y Control de los Sistemas de Información…"/>
          <p:cNvSpPr txBox="1"/>
          <p:nvPr>
            <p:ph type="body" idx="21"/>
          </p:nvPr>
        </p:nvSpPr>
        <p:spPr>
          <a:xfrm>
            <a:off x="1201340" y="10364035"/>
            <a:ext cx="21971003" cy="2132807"/>
          </a:xfrm>
          <a:prstGeom prst="rect">
            <a:avLst/>
          </a:prstGeom>
          <a:extLst>
            <a:ext uri="{C572A759-6A51-4108-AA02-DFA0A04FC94B}">
              <ma14:wrappingTextBoxFlag xmlns:ma14="http://schemas.microsoft.com/office/mac/drawingml/2011/main" val="1"/>
            </a:ext>
          </a:extLst>
        </p:spPr>
        <p:txBody>
          <a:bodyPr/>
          <a:lstStyle/>
          <a:p>
            <a:pPr algn="ctr" defTabSz="610870">
              <a:defRPr sz="3330">
                <a:solidFill>
                  <a:srgbClr val="2EAF00"/>
                </a:solidFill>
              </a:defRPr>
            </a:pPr>
            <a:r>
              <a:t>Asociación de Auditoria y Control de los Sistemas de Información </a:t>
            </a:r>
          </a:p>
          <a:p>
            <a:pPr algn="ctr" defTabSz="610870">
              <a:defRPr sz="3330">
                <a:solidFill>
                  <a:srgbClr val="2EAF00"/>
                </a:solidFill>
              </a:defRPr>
            </a:pPr>
            <a:r>
              <a:t>ADACSI - ISACA Buenos Aires Chapter</a:t>
            </a:r>
          </a:p>
          <a:p>
            <a:pPr algn="ctr" defTabSz="610870">
              <a:defRPr sz="3330">
                <a:solidFill>
                  <a:srgbClr val="2EAF00"/>
                </a:solidFill>
              </a:defRPr>
            </a:pPr>
            <a:r>
              <a:t>email:  </a:t>
            </a:r>
            <a:r>
              <a:rPr u="sng">
                <a:hlinkClick r:id="rId3" invalidUrl="" action="" tgtFrame="" tooltip="" history="1" highlightClick="0" endSnd="0"/>
              </a:rPr>
              <a:t>info@isaca.org.ar</a:t>
            </a:r>
          </a:p>
          <a:p>
            <a:pPr algn="ctr" defTabSz="610870">
              <a:defRPr sz="3330">
                <a:solidFill>
                  <a:srgbClr val="2EAF00"/>
                </a:solidFill>
              </a:defRPr>
            </a:pPr>
            <a:r>
              <a:rPr u="sng">
                <a:hlinkClick r:id="rId4" invalidUrl="" action="" tgtFrame="" tooltip="" history="1" highlightClick="0" endSnd="0"/>
              </a:rPr>
              <a:t>www.isaca.org.ar</a:t>
            </a:r>
          </a:p>
        </p:txBody>
      </p:sp>
      <p:sp>
        <p:nvSpPr>
          <p:cNvPr id="156" name="Slide Number"/>
          <p:cNvSpPr txBox="1"/>
          <p:nvPr>
            <p:ph type="sldNum" sz="quarter" idx="2"/>
          </p:nvPr>
        </p:nvSpPr>
        <p:spPr>
          <a:xfrm>
            <a:off x="12065050" y="13080999"/>
            <a:ext cx="241403" cy="374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7" name="Picture 11" descr="Picture 11"/>
          <p:cNvPicPr>
            <a:picLocks noChangeAspect="1"/>
          </p:cNvPicPr>
          <p:nvPr/>
        </p:nvPicPr>
        <p:blipFill>
          <a:blip r:embed="rId5">
            <a:extLst/>
          </a:blip>
          <a:stretch>
            <a:fillRect/>
          </a:stretch>
        </p:blipFill>
        <p:spPr>
          <a:xfrm>
            <a:off x="311469" y="416980"/>
            <a:ext cx="4914121" cy="2132899"/>
          </a:xfrm>
          <a:prstGeom prst="rect">
            <a:avLst/>
          </a:prstGeom>
          <a:ln w="12700">
            <a:miter lim="400000"/>
          </a:ln>
        </p:spPr>
      </p:pic>
      <p:sp>
        <p:nvSpPr>
          <p:cNvPr id="158" name="CISM, un enfoque estratégico para profesionales en Seguridad de la Información"/>
          <p:cNvSpPr txBox="1"/>
          <p:nvPr/>
        </p:nvSpPr>
        <p:spPr>
          <a:xfrm>
            <a:off x="594494" y="6640272"/>
            <a:ext cx="21971001" cy="1905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nSpc>
                <a:spcPct val="90000"/>
              </a:lnSpc>
              <a:spcBef>
                <a:spcPts val="4500"/>
              </a:spcBef>
              <a:defRPr b="1" i="1" sz="4800">
                <a:solidFill>
                  <a:srgbClr val="80B100"/>
                </a:solidFill>
              </a:defRPr>
            </a:lvl1pPr>
          </a:lstStyle>
          <a:p>
            <a:pPr/>
            <a:r>
              <a:t>CISM, un enfoque estratégico para profesionales en Seguridad de la Información</a:t>
            </a:r>
          </a:p>
        </p:txBody>
      </p:sp>
      <p:pic>
        <p:nvPicPr>
          <p:cNvPr id="159" name="unknown.png" descr="unknown.png"/>
          <p:cNvPicPr>
            <a:picLocks noChangeAspect="1"/>
          </p:cNvPicPr>
          <p:nvPr/>
        </p:nvPicPr>
        <p:blipFill>
          <a:blip r:embed="rId6">
            <a:alphaModFix amt="36584"/>
            <a:extLst/>
          </a:blip>
          <a:stretch>
            <a:fillRect/>
          </a:stretch>
        </p:blipFill>
        <p:spPr>
          <a:xfrm>
            <a:off x="5283511" y="584148"/>
            <a:ext cx="14582629" cy="4407093"/>
          </a:xfrm>
          <a:prstGeom prst="rect">
            <a:avLst/>
          </a:prstGeom>
          <a:ln w="12700">
            <a:miter lim="400000"/>
          </a:ln>
        </p:spPr>
      </p:pic>
      <p:sp>
        <p:nvSpPr>
          <p:cNvPr id="160" name="Luis Alberto Capua, CISM, CRISC"/>
          <p:cNvSpPr txBox="1"/>
          <p:nvPr/>
        </p:nvSpPr>
        <p:spPr>
          <a:xfrm>
            <a:off x="7134899" y="9050438"/>
            <a:ext cx="9383269"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90000"/>
              </a:lnSpc>
              <a:spcBef>
                <a:spcPts val="4500"/>
              </a:spcBef>
              <a:defRPr sz="4800">
                <a:solidFill>
                  <a:srgbClr val="15C245"/>
                </a:solidFill>
              </a:defRPr>
            </a:lvl1pPr>
          </a:lstStyle>
          <a:p>
            <a:pPr/>
            <a:r>
              <a:t>Luis Alberto Capua, CISM, CRISC</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A quién está dirigida la Certificación CISM…"/>
          <p:cNvSpPr txBox="1"/>
          <p:nvPr/>
        </p:nvSpPr>
        <p:spPr>
          <a:xfrm>
            <a:off x="2182738" y="1500341"/>
            <a:ext cx="20598320" cy="1007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825500">
              <a:defRPr b="1" i="1" sz="4500">
                <a:solidFill>
                  <a:srgbClr val="000000"/>
                </a:solidFill>
              </a:defRPr>
            </a:pPr>
            <a:r>
              <a:t>A quién está dirigida la Certificación CISM</a:t>
            </a:r>
          </a:p>
          <a:p>
            <a:pPr algn="l" defTabSz="825500">
              <a:defRPr b="1" i="1" sz="3900">
                <a:solidFill>
                  <a:srgbClr val="000000"/>
                </a:solidFill>
              </a:defRPr>
            </a:pPr>
          </a:p>
          <a:p>
            <a:pPr algn="l" defTabSz="825500">
              <a:defRPr b="1" i="1" sz="3900">
                <a:solidFill>
                  <a:srgbClr val="000000"/>
                </a:solidFill>
              </a:defRPr>
            </a:pPr>
          </a:p>
          <a:p>
            <a:pPr algn="l" defTabSz="825500">
              <a:defRPr b="1" i="1" sz="3900">
                <a:solidFill>
                  <a:srgbClr val="000000"/>
                </a:solidFill>
              </a:defRPr>
            </a:pPr>
            <a:r>
              <a:t>Diseñada para aquellas personas que administran, diseñan, supervisan y evalúan la función de seguridad de la información en una empresa. </a:t>
            </a:r>
          </a:p>
          <a:p>
            <a:pPr lvl="2" marL="1676400" indent="-457200" algn="l" defTabSz="825500">
              <a:buSzPct val="123000"/>
              <a:buChar char="•"/>
              <a:defRPr i="1" sz="3600">
                <a:solidFill>
                  <a:srgbClr val="000000"/>
                </a:solidFill>
                <a:latin typeface="Helvetica"/>
                <a:ea typeface="Helvetica"/>
                <a:cs typeface="Helvetica"/>
                <a:sym typeface="Helvetica"/>
              </a:defRPr>
            </a:pPr>
            <a:r>
              <a:t>Cinco (5) o más años de experiencia en gestión de seguridad de la información. </a:t>
            </a:r>
          </a:p>
          <a:p>
            <a:pPr lvl="2" marL="1676400" indent="-457200" algn="l" defTabSz="825500">
              <a:buSzPct val="123000"/>
              <a:buChar char="•"/>
              <a:defRPr i="1" sz="3600">
                <a:solidFill>
                  <a:srgbClr val="000000"/>
                </a:solidFill>
                <a:latin typeface="Helvetica"/>
                <a:ea typeface="Helvetica"/>
                <a:cs typeface="Helvetica"/>
                <a:sym typeface="Helvetica"/>
              </a:defRPr>
            </a:pPr>
            <a:r>
              <a:t>Existen convalidaciones por experiencia disponibles, hasta un máximo de dos (2) años. </a:t>
            </a:r>
          </a:p>
          <a:p>
            <a:pPr marL="457200" indent="-457200" algn="l" defTabSz="825500">
              <a:buSzPct val="40000"/>
              <a:buBlip>
                <a:blip r:embed="rId2"/>
              </a:buBlip>
              <a:defRPr i="1" sz="3600">
                <a:solidFill>
                  <a:srgbClr val="000000"/>
                </a:solidFill>
                <a:latin typeface="Helvetica"/>
                <a:ea typeface="Helvetica"/>
                <a:cs typeface="Helvetica"/>
                <a:sym typeface="Helvetica"/>
              </a:defRPr>
            </a:pPr>
          </a:p>
          <a:p>
            <a:pPr algn="l" defTabSz="825500">
              <a:defRPr i="1" sz="3600">
                <a:solidFill>
                  <a:srgbClr val="000000"/>
                </a:solidFill>
                <a:latin typeface="Helvetica"/>
                <a:ea typeface="Helvetica"/>
                <a:cs typeface="Helvetica"/>
                <a:sym typeface="Helvetica"/>
              </a:defRPr>
            </a:pPr>
            <a:endParaRPr>
              <a:latin typeface="Times Roman"/>
              <a:ea typeface="Times Roman"/>
              <a:cs typeface="Times Roman"/>
              <a:sym typeface="Times Roman"/>
            </a:endParaRPr>
          </a:p>
          <a:p>
            <a:pPr marL="457199" indent="-457199" algn="l" defTabSz="825500">
              <a:buSzPct val="40000"/>
              <a:buBlip>
                <a:blip r:embed="rId2"/>
              </a:buBlip>
              <a:defRPr i="1" sz="3600">
                <a:solidFill>
                  <a:srgbClr val="000000"/>
                </a:solidFill>
                <a:latin typeface="Helvetica"/>
                <a:ea typeface="Helvetica"/>
                <a:cs typeface="Helvetica"/>
                <a:sym typeface="Helvetica"/>
              </a:defRPr>
            </a:pPr>
          </a:p>
          <a:p>
            <a:pPr defTabSz="825500">
              <a:defRPr b="1" i="1" sz="3600">
                <a:solidFill>
                  <a:srgbClr val="000000"/>
                </a:solidFill>
                <a:latin typeface="Helvetica"/>
                <a:ea typeface="Helvetica"/>
                <a:cs typeface="Helvetica"/>
                <a:sym typeface="Helvetica"/>
              </a:defRPr>
            </a:pPr>
            <a:r>
              <a:t>Registración  online para el  examen de certificación CISM. El examen esta disponible online o en forma presencial en un centro de testeo.</a:t>
            </a:r>
          </a:p>
          <a:p>
            <a:pPr defTabSz="825500">
              <a:defRPr i="1" sz="3300">
                <a:solidFill>
                  <a:srgbClr val="000000"/>
                </a:solidFill>
                <a:latin typeface="Helvetica"/>
                <a:ea typeface="Helvetica"/>
                <a:cs typeface="Helvetica"/>
                <a:sym typeface="Helvetica"/>
              </a:defRPr>
            </a:pPr>
            <a:r>
              <a:t>The exam is available either online with remote proctoring or in-person at a testing center</a:t>
            </a:r>
            <a:endParaRPr>
              <a:latin typeface="Times Roman"/>
              <a:ea typeface="Times Roman"/>
              <a:cs typeface="Times Roman"/>
              <a:sym typeface="Times Roman"/>
            </a:endParaRPr>
          </a:p>
          <a:p>
            <a:pPr marL="457200" indent="-457200" algn="l" defTabSz="825500">
              <a:buSzPct val="40000"/>
              <a:buBlip>
                <a:blip r:embed="rId2"/>
              </a:buBlip>
              <a:defRPr i="1" sz="3600">
                <a:solidFill>
                  <a:srgbClr val="000000"/>
                </a:solidFill>
                <a:latin typeface="Helvetica"/>
                <a:ea typeface="Helvetica"/>
                <a:cs typeface="Helvetica"/>
                <a:sym typeface="Helvetica"/>
              </a:defRPr>
            </a:pPr>
            <a:r>
              <a:t>4 horas (240 minutos) </a:t>
            </a:r>
          </a:p>
          <a:p>
            <a:pPr marL="457200" indent="-457200" algn="l" defTabSz="825500">
              <a:buSzPct val="40000"/>
              <a:buBlip>
                <a:blip r:embed="rId2"/>
              </a:buBlip>
              <a:defRPr i="1" sz="3600">
                <a:solidFill>
                  <a:srgbClr val="000000"/>
                </a:solidFill>
                <a:latin typeface="Helvetica"/>
                <a:ea typeface="Helvetica"/>
                <a:cs typeface="Helvetica"/>
                <a:sym typeface="Helvetica"/>
              </a:defRPr>
            </a:pPr>
            <a:r>
              <a:t>150 preguntas</a:t>
            </a:r>
          </a:p>
          <a:p>
            <a:pPr marL="457200" indent="-457200" algn="l" defTabSz="825500">
              <a:buSzPct val="40000"/>
              <a:buBlip>
                <a:blip r:embed="rId2"/>
              </a:buBlip>
              <a:defRPr i="1" sz="3600">
                <a:solidFill>
                  <a:srgbClr val="000000"/>
                </a:solidFill>
                <a:latin typeface="Helvetica"/>
                <a:ea typeface="Helvetica"/>
                <a:cs typeface="Helvetica"/>
                <a:sym typeface="Helvetica"/>
              </a:defRPr>
            </a:pPr>
          </a:p>
          <a:p>
            <a:pPr defTabSz="457200">
              <a:spcBef>
                <a:spcPts val="3200"/>
              </a:spcBef>
              <a:defRPr sz="3000">
                <a:solidFill>
                  <a:srgbClr val="1D252C"/>
                </a:solidFill>
                <a:latin typeface="Helvetica"/>
                <a:ea typeface="Helvetica"/>
                <a:cs typeface="Helvetica"/>
                <a:sym typeface="Helvetica"/>
              </a:defRPr>
            </a:pPr>
            <a:r>
              <a:t>Visite la página  </a:t>
            </a:r>
            <a:r>
              <a:rPr b="1">
                <a:solidFill>
                  <a:srgbClr val="008DA8"/>
                </a:solidFill>
                <a:hlinkClick r:id="rId3" invalidUrl="" action="" tgtFrame="" tooltip="" history="1" highlightClick="0" endSnd="0"/>
              </a:rPr>
              <a:t>Exam Candidate Guides</a:t>
            </a:r>
            <a:r>
              <a:t> que contiene los recursos y la información necesaria para la registración, preparación, reglas, scoring y toda otra documentación </a:t>
            </a:r>
          </a:p>
        </p:txBody>
      </p:sp>
      <p:sp>
        <p:nvSpPr>
          <p:cNvPr id="21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14" name="Rectangle"/>
          <p:cNvSpPr/>
          <p:nvPr/>
        </p:nvSpPr>
        <p:spPr>
          <a:xfrm>
            <a:off x="137417" y="7020297"/>
            <a:ext cx="24109166" cy="3536481"/>
          </a:xfrm>
          <a:prstGeom prst="rect">
            <a:avLst/>
          </a:prstGeom>
          <a:gradFill>
            <a:gsLst>
              <a:gs pos="0">
                <a:schemeClr val="accent6">
                  <a:lumOff val="16230"/>
                  <a:alpha val="10370"/>
                </a:schemeClr>
              </a:gs>
              <a:gs pos="100000">
                <a:schemeClr val="accent6">
                  <a:satOff val="-16844"/>
                  <a:lumOff val="-30747"/>
                  <a:alpha val="10370"/>
                </a:schemeClr>
              </a:gs>
            </a:gsLst>
            <a:lin ang="5400000"/>
          </a:gra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15" name="Woman"/>
          <p:cNvSpPr/>
          <p:nvPr/>
        </p:nvSpPr>
        <p:spPr>
          <a:xfrm>
            <a:off x="4159334" y="1387827"/>
            <a:ext cx="898528" cy="2249372"/>
          </a:xfrm>
          <a:custGeom>
            <a:avLst/>
            <a:gdLst/>
            <a:ahLst/>
            <a:cxnLst>
              <a:cxn ang="0">
                <a:pos x="wd2" y="hd2"/>
              </a:cxn>
              <a:cxn ang="5400000">
                <a:pos x="wd2" y="hd2"/>
              </a:cxn>
              <a:cxn ang="10800000">
                <a:pos x="wd2" y="hd2"/>
              </a:cxn>
              <a:cxn ang="16200000">
                <a:pos x="wd2" y="hd2"/>
              </a:cxn>
            </a:cxnLst>
            <a:rect l="0" t="0" r="r" b="b"/>
            <a:pathLst>
              <a:path w="21387" h="21451" fill="norm" stroke="1" extrusionOk="0">
                <a:moveTo>
                  <a:pt x="10767" y="3"/>
                </a:moveTo>
                <a:cubicBezTo>
                  <a:pt x="10163" y="-15"/>
                  <a:pt x="9173" y="50"/>
                  <a:pt x="8379" y="485"/>
                </a:cubicBezTo>
                <a:cubicBezTo>
                  <a:pt x="7869" y="770"/>
                  <a:pt x="7992" y="989"/>
                  <a:pt x="7147" y="1709"/>
                </a:cubicBezTo>
                <a:cubicBezTo>
                  <a:pt x="6047" y="2649"/>
                  <a:pt x="7909" y="2821"/>
                  <a:pt x="6636" y="3320"/>
                </a:cubicBezTo>
                <a:cubicBezTo>
                  <a:pt x="6113" y="3525"/>
                  <a:pt x="6502" y="3869"/>
                  <a:pt x="6502" y="3869"/>
                </a:cubicBezTo>
                <a:cubicBezTo>
                  <a:pt x="6394" y="3885"/>
                  <a:pt x="6207" y="3880"/>
                  <a:pt x="6099" y="3896"/>
                </a:cubicBezTo>
                <a:cubicBezTo>
                  <a:pt x="5550" y="3950"/>
                  <a:pt x="4864" y="4024"/>
                  <a:pt x="4314" y="4395"/>
                </a:cubicBezTo>
                <a:cubicBezTo>
                  <a:pt x="3537" y="4916"/>
                  <a:pt x="1662" y="6006"/>
                  <a:pt x="254" y="6893"/>
                </a:cubicBezTo>
                <a:cubicBezTo>
                  <a:pt x="241" y="6904"/>
                  <a:pt x="226" y="6914"/>
                  <a:pt x="212" y="6920"/>
                </a:cubicBezTo>
                <a:cubicBezTo>
                  <a:pt x="186" y="6941"/>
                  <a:pt x="160" y="6962"/>
                  <a:pt x="133" y="6978"/>
                </a:cubicBezTo>
                <a:cubicBezTo>
                  <a:pt x="-28" y="7113"/>
                  <a:pt x="-54" y="7253"/>
                  <a:pt x="120" y="7398"/>
                </a:cubicBezTo>
                <a:cubicBezTo>
                  <a:pt x="402" y="7629"/>
                  <a:pt x="494" y="7843"/>
                  <a:pt x="883" y="8241"/>
                </a:cubicBezTo>
                <a:cubicBezTo>
                  <a:pt x="1258" y="8633"/>
                  <a:pt x="2132" y="9064"/>
                  <a:pt x="2789" y="9483"/>
                </a:cubicBezTo>
                <a:cubicBezTo>
                  <a:pt x="2950" y="9591"/>
                  <a:pt x="2935" y="9681"/>
                  <a:pt x="3351" y="9923"/>
                </a:cubicBezTo>
                <a:cubicBezTo>
                  <a:pt x="3579" y="10057"/>
                  <a:pt x="3967" y="10040"/>
                  <a:pt x="3820" y="10040"/>
                </a:cubicBezTo>
                <a:cubicBezTo>
                  <a:pt x="4182" y="10051"/>
                  <a:pt x="4546" y="10004"/>
                  <a:pt x="4532" y="10025"/>
                </a:cubicBezTo>
                <a:cubicBezTo>
                  <a:pt x="4331" y="10627"/>
                  <a:pt x="4437" y="11347"/>
                  <a:pt x="4692" y="12094"/>
                </a:cubicBezTo>
                <a:cubicBezTo>
                  <a:pt x="4839" y="12561"/>
                  <a:pt x="6473" y="15069"/>
                  <a:pt x="6527" y="15493"/>
                </a:cubicBezTo>
                <a:cubicBezTo>
                  <a:pt x="6688" y="17357"/>
                  <a:pt x="7279" y="18781"/>
                  <a:pt x="7641" y="19603"/>
                </a:cubicBezTo>
                <a:cubicBezTo>
                  <a:pt x="7668" y="19651"/>
                  <a:pt x="7723" y="19673"/>
                  <a:pt x="7763" y="19673"/>
                </a:cubicBezTo>
                <a:cubicBezTo>
                  <a:pt x="7790" y="19673"/>
                  <a:pt x="7857" y="19684"/>
                  <a:pt x="7951" y="19700"/>
                </a:cubicBezTo>
                <a:cubicBezTo>
                  <a:pt x="7965" y="20098"/>
                  <a:pt x="8258" y="20001"/>
                  <a:pt x="7775" y="20313"/>
                </a:cubicBezTo>
                <a:cubicBezTo>
                  <a:pt x="7494" y="20495"/>
                  <a:pt x="6838" y="20688"/>
                  <a:pt x="6891" y="21026"/>
                </a:cubicBezTo>
                <a:cubicBezTo>
                  <a:pt x="6905" y="21150"/>
                  <a:pt x="6973" y="21215"/>
                  <a:pt x="7214" y="21307"/>
                </a:cubicBezTo>
                <a:cubicBezTo>
                  <a:pt x="7536" y="21419"/>
                  <a:pt x="8649" y="21585"/>
                  <a:pt x="9694" y="21268"/>
                </a:cubicBezTo>
                <a:cubicBezTo>
                  <a:pt x="10231" y="21107"/>
                  <a:pt x="9893" y="20801"/>
                  <a:pt x="10000" y="20672"/>
                </a:cubicBezTo>
                <a:cubicBezTo>
                  <a:pt x="10148" y="20511"/>
                  <a:pt x="10348" y="20420"/>
                  <a:pt x="10214" y="20027"/>
                </a:cubicBezTo>
                <a:cubicBezTo>
                  <a:pt x="10187" y="19947"/>
                  <a:pt x="10096" y="19803"/>
                  <a:pt x="10042" y="19690"/>
                </a:cubicBezTo>
                <a:cubicBezTo>
                  <a:pt x="10176" y="19669"/>
                  <a:pt x="10281" y="19642"/>
                  <a:pt x="10281" y="19609"/>
                </a:cubicBezTo>
                <a:cubicBezTo>
                  <a:pt x="10294" y="19174"/>
                  <a:pt x="10309" y="18942"/>
                  <a:pt x="10268" y="18287"/>
                </a:cubicBezTo>
                <a:cubicBezTo>
                  <a:pt x="10228" y="17798"/>
                  <a:pt x="10243" y="17454"/>
                  <a:pt x="10176" y="16944"/>
                </a:cubicBezTo>
                <a:cubicBezTo>
                  <a:pt x="10109" y="16390"/>
                  <a:pt x="10015" y="16449"/>
                  <a:pt x="9908" y="15896"/>
                </a:cubicBezTo>
                <a:cubicBezTo>
                  <a:pt x="9868" y="15660"/>
                  <a:pt x="9825" y="15434"/>
                  <a:pt x="9879" y="15193"/>
                </a:cubicBezTo>
                <a:cubicBezTo>
                  <a:pt x="9892" y="15101"/>
                  <a:pt x="9987" y="14456"/>
                  <a:pt x="10000" y="14365"/>
                </a:cubicBezTo>
                <a:cubicBezTo>
                  <a:pt x="10027" y="13312"/>
                  <a:pt x="10097" y="12899"/>
                  <a:pt x="10231" y="11852"/>
                </a:cubicBezTo>
                <a:cubicBezTo>
                  <a:pt x="10257" y="11766"/>
                  <a:pt x="10376" y="11717"/>
                  <a:pt x="10469" y="11803"/>
                </a:cubicBezTo>
                <a:cubicBezTo>
                  <a:pt x="11207" y="12464"/>
                  <a:pt x="11555" y="12812"/>
                  <a:pt x="12145" y="13452"/>
                </a:cubicBezTo>
                <a:cubicBezTo>
                  <a:pt x="12615" y="13962"/>
                  <a:pt x="13770" y="15290"/>
                  <a:pt x="13851" y="15532"/>
                </a:cubicBezTo>
                <a:cubicBezTo>
                  <a:pt x="13985" y="15978"/>
                  <a:pt x="14184" y="16417"/>
                  <a:pt x="14345" y="16965"/>
                </a:cubicBezTo>
                <a:cubicBezTo>
                  <a:pt x="14640" y="17948"/>
                  <a:pt x="15661" y="19270"/>
                  <a:pt x="15795" y="19517"/>
                </a:cubicBezTo>
                <a:cubicBezTo>
                  <a:pt x="15822" y="19565"/>
                  <a:pt x="15834" y="19592"/>
                  <a:pt x="15874" y="19630"/>
                </a:cubicBezTo>
                <a:cubicBezTo>
                  <a:pt x="15888" y="19640"/>
                  <a:pt x="16007" y="19658"/>
                  <a:pt x="16168" y="19663"/>
                </a:cubicBezTo>
                <a:cubicBezTo>
                  <a:pt x="16221" y="19851"/>
                  <a:pt x="16234" y="20173"/>
                  <a:pt x="15912" y="20420"/>
                </a:cubicBezTo>
                <a:cubicBezTo>
                  <a:pt x="15631" y="20641"/>
                  <a:pt x="16113" y="20946"/>
                  <a:pt x="16113" y="20946"/>
                </a:cubicBezTo>
                <a:cubicBezTo>
                  <a:pt x="16408" y="21042"/>
                  <a:pt x="16743" y="21091"/>
                  <a:pt x="17186" y="21080"/>
                </a:cubicBezTo>
                <a:cubicBezTo>
                  <a:pt x="17615" y="21075"/>
                  <a:pt x="17884" y="21161"/>
                  <a:pt x="17978" y="21187"/>
                </a:cubicBezTo>
                <a:cubicBezTo>
                  <a:pt x="18031" y="21204"/>
                  <a:pt x="18057" y="21209"/>
                  <a:pt x="18057" y="21209"/>
                </a:cubicBezTo>
                <a:cubicBezTo>
                  <a:pt x="18057" y="21209"/>
                  <a:pt x="19373" y="21440"/>
                  <a:pt x="20848" y="21344"/>
                </a:cubicBezTo>
                <a:cubicBezTo>
                  <a:pt x="21478" y="21317"/>
                  <a:pt x="21546" y="21161"/>
                  <a:pt x="21104" y="20946"/>
                </a:cubicBezTo>
                <a:cubicBezTo>
                  <a:pt x="20447" y="20618"/>
                  <a:pt x="19682" y="20571"/>
                  <a:pt x="19361" y="20367"/>
                </a:cubicBezTo>
                <a:cubicBezTo>
                  <a:pt x="18771" y="19991"/>
                  <a:pt x="18409" y="19910"/>
                  <a:pt x="18288" y="19620"/>
                </a:cubicBezTo>
                <a:cubicBezTo>
                  <a:pt x="18449" y="19598"/>
                  <a:pt x="18543" y="19583"/>
                  <a:pt x="18543" y="19583"/>
                </a:cubicBezTo>
                <a:cubicBezTo>
                  <a:pt x="18543" y="19583"/>
                  <a:pt x="18461" y="19087"/>
                  <a:pt x="18368" y="18765"/>
                </a:cubicBezTo>
                <a:cubicBezTo>
                  <a:pt x="18126" y="17922"/>
                  <a:pt x="18046" y="17332"/>
                  <a:pt x="17965" y="16870"/>
                </a:cubicBezTo>
                <a:cubicBezTo>
                  <a:pt x="17831" y="16053"/>
                  <a:pt x="17360" y="15671"/>
                  <a:pt x="17253" y="15402"/>
                </a:cubicBezTo>
                <a:cubicBezTo>
                  <a:pt x="16851" y="14452"/>
                  <a:pt x="16690" y="14372"/>
                  <a:pt x="16449" y="13378"/>
                </a:cubicBezTo>
                <a:cubicBezTo>
                  <a:pt x="16408" y="13195"/>
                  <a:pt x="16221" y="11911"/>
                  <a:pt x="15912" y="11159"/>
                </a:cubicBezTo>
                <a:cubicBezTo>
                  <a:pt x="15738" y="10734"/>
                  <a:pt x="15405" y="10370"/>
                  <a:pt x="15137" y="9967"/>
                </a:cubicBezTo>
                <a:cubicBezTo>
                  <a:pt x="15218" y="10096"/>
                  <a:pt x="15269" y="9913"/>
                  <a:pt x="15564" y="9886"/>
                </a:cubicBezTo>
                <a:cubicBezTo>
                  <a:pt x="16208" y="9832"/>
                  <a:pt x="16476" y="9686"/>
                  <a:pt x="16838" y="9498"/>
                </a:cubicBezTo>
                <a:cubicBezTo>
                  <a:pt x="17723" y="9020"/>
                  <a:pt x="20312" y="7812"/>
                  <a:pt x="20714" y="7469"/>
                </a:cubicBezTo>
                <a:cubicBezTo>
                  <a:pt x="20888" y="7318"/>
                  <a:pt x="21195" y="7000"/>
                  <a:pt x="21208" y="6839"/>
                </a:cubicBezTo>
                <a:cubicBezTo>
                  <a:pt x="21222" y="6646"/>
                  <a:pt x="20727" y="6421"/>
                  <a:pt x="20580" y="6292"/>
                </a:cubicBezTo>
                <a:cubicBezTo>
                  <a:pt x="20379" y="6120"/>
                  <a:pt x="19881" y="5825"/>
                  <a:pt x="19599" y="5669"/>
                </a:cubicBezTo>
                <a:cubicBezTo>
                  <a:pt x="18889" y="5277"/>
                  <a:pt x="18528" y="5179"/>
                  <a:pt x="17496" y="4690"/>
                </a:cubicBezTo>
                <a:cubicBezTo>
                  <a:pt x="17335" y="4615"/>
                  <a:pt x="16586" y="4008"/>
                  <a:pt x="15862" y="3884"/>
                </a:cubicBezTo>
                <a:cubicBezTo>
                  <a:pt x="15192" y="3766"/>
                  <a:pt x="13968" y="3767"/>
                  <a:pt x="13968" y="3767"/>
                </a:cubicBezTo>
                <a:cubicBezTo>
                  <a:pt x="14116" y="3536"/>
                  <a:pt x="13620" y="3418"/>
                  <a:pt x="13620" y="3149"/>
                </a:cubicBezTo>
                <a:cubicBezTo>
                  <a:pt x="13620" y="2607"/>
                  <a:pt x="15057" y="2853"/>
                  <a:pt x="13729" y="1365"/>
                </a:cubicBezTo>
                <a:cubicBezTo>
                  <a:pt x="13595" y="1220"/>
                  <a:pt x="13324" y="554"/>
                  <a:pt x="12426" y="334"/>
                </a:cubicBezTo>
                <a:cubicBezTo>
                  <a:pt x="12305" y="302"/>
                  <a:pt x="12051" y="279"/>
                  <a:pt x="11957" y="236"/>
                </a:cubicBezTo>
                <a:cubicBezTo>
                  <a:pt x="11796" y="172"/>
                  <a:pt x="11555" y="87"/>
                  <a:pt x="11219" y="38"/>
                </a:cubicBezTo>
                <a:cubicBezTo>
                  <a:pt x="11126" y="25"/>
                  <a:pt x="10968" y="9"/>
                  <a:pt x="10767" y="3"/>
                </a:cubicBezTo>
                <a:close/>
                <a:moveTo>
                  <a:pt x="15514" y="5645"/>
                </a:moveTo>
                <a:cubicBezTo>
                  <a:pt x="15647" y="5640"/>
                  <a:pt x="15796" y="5665"/>
                  <a:pt x="15967" y="5723"/>
                </a:cubicBezTo>
                <a:cubicBezTo>
                  <a:pt x="16731" y="5981"/>
                  <a:pt x="18812" y="6904"/>
                  <a:pt x="18812" y="7022"/>
                </a:cubicBezTo>
                <a:cubicBezTo>
                  <a:pt x="18812" y="7113"/>
                  <a:pt x="18490" y="7365"/>
                  <a:pt x="17806" y="7838"/>
                </a:cubicBezTo>
                <a:cubicBezTo>
                  <a:pt x="17350" y="8155"/>
                  <a:pt x="16894" y="8365"/>
                  <a:pt x="16264" y="8763"/>
                </a:cubicBezTo>
                <a:cubicBezTo>
                  <a:pt x="16224" y="8790"/>
                  <a:pt x="15967" y="8972"/>
                  <a:pt x="15686" y="8961"/>
                </a:cubicBezTo>
                <a:cubicBezTo>
                  <a:pt x="15686" y="8961"/>
                  <a:pt x="15299" y="8919"/>
                  <a:pt x="14923" y="8817"/>
                </a:cubicBezTo>
                <a:cubicBezTo>
                  <a:pt x="14575" y="8720"/>
                  <a:pt x="14186" y="8736"/>
                  <a:pt x="14186" y="8758"/>
                </a:cubicBezTo>
                <a:cubicBezTo>
                  <a:pt x="14186" y="8763"/>
                  <a:pt x="13824" y="8521"/>
                  <a:pt x="13851" y="8021"/>
                </a:cubicBezTo>
                <a:cubicBezTo>
                  <a:pt x="13891" y="7054"/>
                  <a:pt x="14277" y="6722"/>
                  <a:pt x="14559" y="6340"/>
                </a:cubicBezTo>
                <a:cubicBezTo>
                  <a:pt x="14861" y="5938"/>
                  <a:pt x="15116" y="5661"/>
                  <a:pt x="15514" y="5645"/>
                </a:cubicBezTo>
                <a:close/>
                <a:moveTo>
                  <a:pt x="5395" y="5887"/>
                </a:moveTo>
                <a:cubicBezTo>
                  <a:pt x="5545" y="5876"/>
                  <a:pt x="5689" y="5902"/>
                  <a:pt x="5722" y="6028"/>
                </a:cubicBezTo>
                <a:cubicBezTo>
                  <a:pt x="5749" y="6120"/>
                  <a:pt x="5832" y="6280"/>
                  <a:pt x="5886" y="6414"/>
                </a:cubicBezTo>
                <a:cubicBezTo>
                  <a:pt x="6060" y="6844"/>
                  <a:pt x="6366" y="6931"/>
                  <a:pt x="6393" y="7210"/>
                </a:cubicBezTo>
                <a:cubicBezTo>
                  <a:pt x="6527" y="8430"/>
                  <a:pt x="5806" y="8382"/>
                  <a:pt x="5404" y="8919"/>
                </a:cubicBezTo>
                <a:cubicBezTo>
                  <a:pt x="5337" y="8903"/>
                  <a:pt x="4707" y="8988"/>
                  <a:pt x="4130" y="9095"/>
                </a:cubicBezTo>
                <a:cubicBezTo>
                  <a:pt x="3419" y="8778"/>
                  <a:pt x="3068" y="7651"/>
                  <a:pt x="2559" y="7281"/>
                </a:cubicBezTo>
                <a:cubicBezTo>
                  <a:pt x="2291" y="7082"/>
                  <a:pt x="3164" y="6834"/>
                  <a:pt x="3807" y="6544"/>
                </a:cubicBezTo>
                <a:cubicBezTo>
                  <a:pt x="4304" y="6323"/>
                  <a:pt x="4516" y="6228"/>
                  <a:pt x="5052" y="5964"/>
                </a:cubicBezTo>
                <a:cubicBezTo>
                  <a:pt x="5092" y="5946"/>
                  <a:pt x="5246" y="5898"/>
                  <a:pt x="5395" y="5887"/>
                </a:cubicBezTo>
                <a:close/>
              </a:path>
            </a:pathLst>
          </a:custGeom>
          <a:solidFill>
            <a:srgbClr val="C70000"/>
          </a:solidFill>
          <a:ln w="12700">
            <a:miter lim="400000"/>
          </a:ln>
        </p:spPr>
        <p:txBody>
          <a:bodyPr lIns="50800" tIns="50800" rIns="50800" bIns="50800" anchor="ctr"/>
          <a:lstStyle/>
          <a:p>
            <a:pPr defTabSz="825500">
              <a:defRPr sz="3200">
                <a:solidFill>
                  <a:srgbClr val="FF83FF"/>
                </a:solidFill>
                <a:latin typeface="Helvetica Neue Medium"/>
                <a:ea typeface="Helvetica Neue Medium"/>
                <a:cs typeface="Helvetica Neue Medium"/>
                <a:sym typeface="Helvetica Neue Medium"/>
              </a:defRPr>
            </a:pPr>
          </a:p>
        </p:txBody>
      </p:sp>
      <p:sp>
        <p:nvSpPr>
          <p:cNvPr id="216" name="Man"/>
          <p:cNvSpPr/>
          <p:nvPr/>
        </p:nvSpPr>
        <p:spPr>
          <a:xfrm>
            <a:off x="19216427" y="1491057"/>
            <a:ext cx="791317" cy="2042912"/>
          </a:xfrm>
          <a:custGeom>
            <a:avLst/>
            <a:gdLst/>
            <a:ahLst/>
            <a:cxnLst>
              <a:cxn ang="0">
                <a:pos x="wd2" y="hd2"/>
              </a:cxn>
              <a:cxn ang="5400000">
                <a:pos x="wd2" y="hd2"/>
              </a:cxn>
              <a:cxn ang="10800000">
                <a:pos x="wd2" y="hd2"/>
              </a:cxn>
              <a:cxn ang="16200000">
                <a:pos x="wd2" y="hd2"/>
              </a:cxn>
            </a:cxnLst>
            <a:rect l="0" t="0" r="r" b="b"/>
            <a:pathLst>
              <a:path w="21470" h="21502" fill="norm" stroke="1"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rgbClr val="7666B0"/>
          </a:solidFill>
          <a:ln w="12700">
            <a:miter lim="400000"/>
          </a:ln>
        </p:spPr>
        <p:txBody>
          <a:bodyPr lIns="50800" tIns="50800" rIns="50800" bIns="50800" anchor="ctr"/>
          <a:lstStyle/>
          <a:p>
            <a:pPr defTabSz="825500">
              <a:defRPr sz="3200">
                <a:solidFill>
                  <a:srgbClr val="FF83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219" name="Content Placeholder 12"/>
          <p:cNvGraphicFramePr/>
          <p:nvPr/>
        </p:nvGraphicFramePr>
        <p:xfrm>
          <a:off x="7527629" y="3367365"/>
          <a:ext cx="6594740" cy="6594740"/>
        </p:xfrm>
        <a:graphic xmlns:a="http://schemas.openxmlformats.org/drawingml/2006/main">
          <a:graphicData uri="http://schemas.openxmlformats.org/drawingml/2006/chart">
            <c:chart xmlns:c="http://schemas.openxmlformats.org/drawingml/2006/chart" r:id="rId2"/>
          </a:graphicData>
        </a:graphic>
      </p:graphicFrame>
      <p:sp>
        <p:nvSpPr>
          <p:cNvPr id="220" name="Módulos CISM"/>
          <p:cNvSpPr txBox="1"/>
          <p:nvPr/>
        </p:nvSpPr>
        <p:spPr>
          <a:xfrm>
            <a:off x="407870" y="849206"/>
            <a:ext cx="23568260" cy="9449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b="1" sz="5500">
                <a:solidFill>
                  <a:srgbClr val="000000"/>
                </a:solidFill>
              </a:defRPr>
            </a:lvl1pPr>
          </a:lstStyle>
          <a:p>
            <a:pPr/>
            <a:r>
              <a:t>Módulos CISM</a:t>
            </a:r>
          </a:p>
        </p:txBody>
      </p:sp>
      <p:sp>
        <p:nvSpPr>
          <p:cNvPr id="221" name="Dominio 1 - Gobierno de la seguridad de la información (17 %)"/>
          <p:cNvSpPr txBox="1"/>
          <p:nvPr/>
        </p:nvSpPr>
        <p:spPr>
          <a:xfrm>
            <a:off x="12171883" y="3217918"/>
            <a:ext cx="10620146" cy="173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2" algn="l" defTabSz="825500">
              <a:defRPr b="1" i="1" sz="3600">
                <a:solidFill>
                  <a:srgbClr val="D10000"/>
                </a:solidFill>
                <a:latin typeface="Helvetica"/>
                <a:ea typeface="Helvetica"/>
                <a:cs typeface="Helvetica"/>
                <a:sym typeface="Helvetica"/>
              </a:defRPr>
            </a:pPr>
            <a:r>
              <a:t>Dominio 1 - Gobierno de la seguridad de la información (17 %) </a:t>
            </a:r>
          </a:p>
        </p:txBody>
      </p:sp>
      <p:sp>
        <p:nvSpPr>
          <p:cNvPr id="222" name="Dominio 2 - Gestión de riesgos de la seguridad de la información (20 %)"/>
          <p:cNvSpPr txBox="1"/>
          <p:nvPr/>
        </p:nvSpPr>
        <p:spPr>
          <a:xfrm>
            <a:off x="13556730" y="6067835"/>
            <a:ext cx="9680662"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2" algn="l" defTabSz="825500">
              <a:defRPr b="1" i="1" sz="3600">
                <a:solidFill>
                  <a:srgbClr val="CB0000"/>
                </a:solidFill>
                <a:latin typeface="Helvetica"/>
                <a:ea typeface="Helvetica"/>
                <a:cs typeface="Helvetica"/>
                <a:sym typeface="Helvetica"/>
              </a:defRPr>
            </a:pPr>
            <a:r>
              <a:t>Dominio 2 - Gestión de riesgos de la seguridad de la información (20 %)</a:t>
            </a:r>
          </a:p>
        </p:txBody>
      </p:sp>
      <p:sp>
        <p:nvSpPr>
          <p:cNvPr id="223" name="Dominio 3 – Programa de seguridad de la información (33 %)"/>
          <p:cNvSpPr txBox="1"/>
          <p:nvPr/>
        </p:nvSpPr>
        <p:spPr>
          <a:xfrm>
            <a:off x="715739" y="9015868"/>
            <a:ext cx="8282595" cy="173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825500">
              <a:defRPr b="1" i="1" sz="3600">
                <a:solidFill>
                  <a:srgbClr val="BF0000"/>
                </a:solidFill>
                <a:latin typeface="Helvetica"/>
                <a:ea typeface="Helvetica"/>
                <a:cs typeface="Helvetica"/>
                <a:sym typeface="Helvetica"/>
              </a:defRPr>
            </a:lvl1pPr>
          </a:lstStyle>
          <a:p>
            <a:pPr/>
            <a:r>
              <a:t>Dominio 3 – Programa de seguridad de la información (33 %) </a:t>
            </a:r>
          </a:p>
        </p:txBody>
      </p:sp>
      <p:sp>
        <p:nvSpPr>
          <p:cNvPr id="224" name="Dominio 4 – Gestión de incidentes (30 %)"/>
          <p:cNvSpPr txBox="1"/>
          <p:nvPr/>
        </p:nvSpPr>
        <p:spPr>
          <a:xfrm>
            <a:off x="1506212" y="4728991"/>
            <a:ext cx="7371183" cy="173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2" algn="l" defTabSz="825500">
              <a:defRPr b="1" i="1" sz="3600">
                <a:solidFill>
                  <a:srgbClr val="D40000"/>
                </a:solidFill>
                <a:latin typeface="Helvetica"/>
                <a:ea typeface="Helvetica"/>
                <a:cs typeface="Helvetica"/>
                <a:sym typeface="Helvetica"/>
              </a:defRPr>
            </a:pPr>
            <a:r>
              <a:t>Dominio 4 – Gestión de incidentes (30 %) </a:t>
            </a:r>
            <a:endParaRPr>
              <a:latin typeface="Times Roman"/>
              <a:ea typeface="Times Roman"/>
              <a:cs typeface="Times Roman"/>
              <a:sym typeface="Times Roman"/>
            </a:endParaR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26" name="Table"/>
          <p:cNvGraphicFramePr/>
          <p:nvPr/>
        </p:nvGraphicFramePr>
        <p:xfrm>
          <a:off x="6731114" y="2733048"/>
          <a:ext cx="16917831" cy="948617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311819"/>
                <a:gridCol w="15593310"/>
              </a:tblGrid>
              <a:tr h="1184183">
                <a:tc>
                  <a:txBody>
                    <a:bodyPr/>
                    <a:lstStyle/>
                    <a:p>
                      <a:pPr defTabSz="457200"/>
                      <a:r>
                        <a:rPr sz="3500">
                          <a:solidFill>
                            <a:srgbClr val="1D252C"/>
                          </a:solidFill>
                          <a:latin typeface="Helvetica"/>
                          <a:ea typeface="Helvetica"/>
                          <a:cs typeface="Helvetica"/>
                          <a:sym typeface="Helvetica"/>
                        </a:rPr>
                        <a:t>A</a:t>
                      </a:r>
                    </a:p>
                  </a:txBody>
                  <a:tcPr marL="0" marR="0" marT="0" marB="0" anchor="t" anchorCtr="0" horzOverflow="overflow">
                    <a:solidFill>
                      <a:srgbClr val="B2E4F7"/>
                    </a:solidFill>
                  </a:tcPr>
                </a:tc>
                <a:tc>
                  <a:txBody>
                    <a:bodyPr/>
                    <a:lstStyle/>
                    <a:p>
                      <a:pPr algn="l" defTabSz="457200"/>
                      <a:r>
                        <a:rPr sz="3500">
                          <a:solidFill>
                            <a:srgbClr val="1D252C"/>
                          </a:solidFill>
                          <a:latin typeface="Helvetica"/>
                          <a:ea typeface="Helvetica"/>
                          <a:cs typeface="Helvetica"/>
                          <a:sym typeface="Helvetica"/>
                        </a:rPr>
                        <a:t>Enterprise Governance</a:t>
                      </a:r>
                    </a:p>
                  </a:txBody>
                  <a:tcPr marL="0" marR="0" marT="0" marB="0" anchor="t" anchorCtr="0" horzOverflow="overflow">
                    <a:solidFill>
                      <a:srgbClr val="B2E4F7"/>
                    </a:solidFill>
                  </a:tcPr>
                </a:tc>
              </a:tr>
              <a:tr h="1184183">
                <a:tc>
                  <a:txBody>
                    <a:bodyPr/>
                    <a:lstStyle/>
                    <a:p>
                      <a:pPr defTabSz="457200"/>
                      <a:r>
                        <a:rPr sz="3500">
                          <a:solidFill>
                            <a:srgbClr val="1D252C"/>
                          </a:solidFill>
                          <a:latin typeface="Helvetica"/>
                          <a:ea typeface="Helvetica"/>
                          <a:cs typeface="Helvetica"/>
                          <a:sym typeface="Helvetica"/>
                        </a:rPr>
                        <a:t>1A1</a:t>
                      </a:r>
                    </a:p>
                  </a:txBody>
                  <a:tcPr marL="0" marR="0" marT="0" marB="0" anchor="t" anchorCtr="0" horzOverflow="overflow"/>
                </a:tc>
                <a:tc>
                  <a:txBody>
                    <a:bodyPr/>
                    <a:lstStyle/>
                    <a:p>
                      <a:pPr algn="l" defTabSz="457200"/>
                      <a:r>
                        <a:rPr sz="3500">
                          <a:solidFill>
                            <a:srgbClr val="1D252C"/>
                          </a:solidFill>
                          <a:latin typeface="Helvetica"/>
                          <a:ea typeface="Helvetica"/>
                          <a:cs typeface="Helvetica"/>
                          <a:sym typeface="Helvetica"/>
                        </a:rPr>
                        <a:t>Organizational Culture</a:t>
                      </a:r>
                    </a:p>
                  </a:txBody>
                  <a:tcPr marL="0" marR="0" marT="0" marB="0" anchor="t" anchorCtr="0" horzOverflow="overflow"/>
                </a:tc>
              </a:tr>
              <a:tr h="1184183">
                <a:tc>
                  <a:txBody>
                    <a:bodyPr/>
                    <a:lstStyle/>
                    <a:p>
                      <a:pPr defTabSz="457200"/>
                      <a:r>
                        <a:rPr sz="3500">
                          <a:solidFill>
                            <a:srgbClr val="1D252C"/>
                          </a:solidFill>
                          <a:latin typeface="Helvetica"/>
                          <a:ea typeface="Helvetica"/>
                          <a:cs typeface="Helvetica"/>
                          <a:sym typeface="Helvetica"/>
                        </a:rPr>
                        <a:t>1A2</a:t>
                      </a:r>
                    </a:p>
                  </a:txBody>
                  <a:tcPr marL="0" marR="0" marT="0" marB="0" anchor="t" anchorCtr="0" horzOverflow="overflow"/>
                </a:tc>
                <a:tc>
                  <a:txBody>
                    <a:bodyPr/>
                    <a:lstStyle/>
                    <a:p>
                      <a:pPr algn="l" defTabSz="457200"/>
                      <a:r>
                        <a:rPr sz="3500">
                          <a:solidFill>
                            <a:srgbClr val="1D252C"/>
                          </a:solidFill>
                          <a:latin typeface="Helvetica"/>
                          <a:ea typeface="Helvetica"/>
                          <a:cs typeface="Helvetica"/>
                          <a:sym typeface="Helvetica"/>
                        </a:rPr>
                        <a:t>Legal, Regulatory, and Contractual Requirements</a:t>
                      </a:r>
                    </a:p>
                  </a:txBody>
                  <a:tcPr marL="0" marR="0" marT="0" marB="0" anchor="t" anchorCtr="0" horzOverflow="overflow"/>
                </a:tc>
              </a:tr>
              <a:tr h="1184183">
                <a:tc>
                  <a:txBody>
                    <a:bodyPr/>
                    <a:lstStyle/>
                    <a:p>
                      <a:pPr defTabSz="457200"/>
                      <a:r>
                        <a:rPr sz="3500">
                          <a:solidFill>
                            <a:srgbClr val="1D252C"/>
                          </a:solidFill>
                          <a:latin typeface="Helvetica"/>
                          <a:ea typeface="Helvetica"/>
                          <a:cs typeface="Helvetica"/>
                          <a:sym typeface="Helvetica"/>
                        </a:rPr>
                        <a:t>1A3</a:t>
                      </a:r>
                    </a:p>
                  </a:txBody>
                  <a:tcPr marL="0" marR="0" marT="0" marB="0" anchor="t" anchorCtr="0" horzOverflow="overflow"/>
                </a:tc>
                <a:tc>
                  <a:txBody>
                    <a:bodyPr/>
                    <a:lstStyle/>
                    <a:p>
                      <a:pPr algn="l" defTabSz="457200"/>
                      <a:r>
                        <a:rPr sz="3500">
                          <a:solidFill>
                            <a:srgbClr val="1D252C"/>
                          </a:solidFill>
                          <a:latin typeface="Helvetica"/>
                          <a:ea typeface="Helvetica"/>
                          <a:cs typeface="Helvetica"/>
                          <a:sym typeface="Helvetica"/>
                        </a:rPr>
                        <a:t>Organizational Structures, Roles, and Responsibilities</a:t>
                      </a:r>
                    </a:p>
                  </a:txBody>
                  <a:tcPr marL="0" marR="0" marT="0" marB="0" anchor="t" anchorCtr="0" horzOverflow="overflow"/>
                </a:tc>
              </a:tr>
              <a:tr h="1184183">
                <a:tc>
                  <a:txBody>
                    <a:bodyPr/>
                    <a:lstStyle/>
                    <a:p>
                      <a:pPr defTabSz="457200"/>
                      <a:r>
                        <a:rPr sz="3500">
                          <a:solidFill>
                            <a:srgbClr val="1D252C"/>
                          </a:solidFill>
                          <a:latin typeface="Helvetica"/>
                          <a:ea typeface="Helvetica"/>
                          <a:cs typeface="Helvetica"/>
                          <a:sym typeface="Helvetica"/>
                        </a:rPr>
                        <a:t>B</a:t>
                      </a:r>
                    </a:p>
                  </a:txBody>
                  <a:tcPr marL="0" marR="0" marT="0" marB="0" anchor="t" anchorCtr="0" horzOverflow="overflow">
                    <a:solidFill>
                      <a:srgbClr val="B2E4F7"/>
                    </a:solidFill>
                  </a:tcPr>
                </a:tc>
                <a:tc>
                  <a:txBody>
                    <a:bodyPr/>
                    <a:lstStyle/>
                    <a:p>
                      <a:pPr algn="l" defTabSz="457200"/>
                      <a:r>
                        <a:rPr b="1" sz="3500">
                          <a:solidFill>
                            <a:srgbClr val="1D252C"/>
                          </a:solidFill>
                          <a:latin typeface="Helvetica"/>
                          <a:ea typeface="Helvetica"/>
                          <a:cs typeface="Helvetica"/>
                          <a:sym typeface="Helvetica"/>
                        </a:rPr>
                        <a:t>Information Security Strategy</a:t>
                      </a:r>
                    </a:p>
                  </a:txBody>
                  <a:tcPr marL="0" marR="0" marT="0" marB="0" anchor="t" anchorCtr="0" horzOverflow="overflow">
                    <a:solidFill>
                      <a:srgbClr val="B2E4F7"/>
                    </a:solidFill>
                  </a:tcPr>
                </a:tc>
              </a:tr>
              <a:tr h="1184183">
                <a:tc>
                  <a:txBody>
                    <a:bodyPr/>
                    <a:lstStyle/>
                    <a:p>
                      <a:pPr defTabSz="457200"/>
                      <a:r>
                        <a:rPr sz="3500">
                          <a:solidFill>
                            <a:srgbClr val="1D252C"/>
                          </a:solidFill>
                          <a:latin typeface="Helvetica"/>
                          <a:ea typeface="Helvetica"/>
                          <a:cs typeface="Helvetica"/>
                          <a:sym typeface="Helvetica"/>
                        </a:rPr>
                        <a:t>1B1</a:t>
                      </a:r>
                    </a:p>
                  </a:txBody>
                  <a:tcPr marL="0" marR="0" marT="0" marB="0" anchor="t" anchorCtr="0" horzOverflow="overflow"/>
                </a:tc>
                <a:tc>
                  <a:txBody>
                    <a:bodyPr/>
                    <a:lstStyle/>
                    <a:p>
                      <a:pPr algn="l" defTabSz="457200"/>
                      <a:r>
                        <a:rPr sz="3500">
                          <a:solidFill>
                            <a:srgbClr val="1D252C"/>
                          </a:solidFill>
                          <a:latin typeface="Helvetica"/>
                          <a:ea typeface="Helvetica"/>
                          <a:cs typeface="Helvetica"/>
                          <a:sym typeface="Helvetica"/>
                        </a:rPr>
                        <a:t>Information Security Strategy Development</a:t>
                      </a:r>
                    </a:p>
                  </a:txBody>
                  <a:tcPr marL="0" marR="0" marT="0" marB="0" anchor="t" anchorCtr="0" horzOverflow="overflow"/>
                </a:tc>
              </a:tr>
              <a:tr h="1184183">
                <a:tc>
                  <a:txBody>
                    <a:bodyPr/>
                    <a:lstStyle/>
                    <a:p>
                      <a:pPr defTabSz="457200"/>
                      <a:r>
                        <a:rPr sz="3500">
                          <a:solidFill>
                            <a:srgbClr val="1D252C"/>
                          </a:solidFill>
                          <a:latin typeface="Helvetica"/>
                          <a:ea typeface="Helvetica"/>
                          <a:cs typeface="Helvetica"/>
                          <a:sym typeface="Helvetica"/>
                        </a:rPr>
                        <a:t>1B2</a:t>
                      </a:r>
                    </a:p>
                  </a:txBody>
                  <a:tcPr marL="0" marR="0" marT="0" marB="0" anchor="t" anchorCtr="0" horzOverflow="overflow"/>
                </a:tc>
                <a:tc>
                  <a:txBody>
                    <a:bodyPr/>
                    <a:lstStyle/>
                    <a:p>
                      <a:pPr algn="l" defTabSz="457200"/>
                      <a:r>
                        <a:rPr sz="3500">
                          <a:solidFill>
                            <a:srgbClr val="1D252C"/>
                          </a:solidFill>
                          <a:latin typeface="Helvetica"/>
                          <a:ea typeface="Helvetica"/>
                          <a:cs typeface="Helvetica"/>
                          <a:sym typeface="Helvetica"/>
                        </a:rPr>
                        <a:t>Information Governance Frameworks and Standards</a:t>
                      </a:r>
                    </a:p>
                  </a:txBody>
                  <a:tcPr marL="0" marR="0" marT="0" marB="0" anchor="t" anchorCtr="0" horzOverflow="overflow"/>
                </a:tc>
              </a:tr>
              <a:tr h="1184183">
                <a:tc>
                  <a:txBody>
                    <a:bodyPr/>
                    <a:lstStyle/>
                    <a:p>
                      <a:pPr defTabSz="457200"/>
                      <a:r>
                        <a:rPr sz="3500">
                          <a:solidFill>
                            <a:srgbClr val="1D252C"/>
                          </a:solidFill>
                          <a:latin typeface="Helvetica"/>
                          <a:ea typeface="Helvetica"/>
                          <a:cs typeface="Helvetica"/>
                          <a:sym typeface="Helvetica"/>
                        </a:rPr>
                        <a:t>1B3</a:t>
                      </a:r>
                    </a:p>
                  </a:txBody>
                  <a:tcPr marL="0" marR="0" marT="0" marB="0" anchor="t" anchorCtr="0" horzOverflow="overflow"/>
                </a:tc>
                <a:tc>
                  <a:txBody>
                    <a:bodyPr/>
                    <a:lstStyle/>
                    <a:p>
                      <a:pPr algn="l" defTabSz="457200"/>
                      <a:r>
                        <a:rPr sz="3500">
                          <a:solidFill>
                            <a:srgbClr val="1D252C"/>
                          </a:solidFill>
                          <a:latin typeface="Helvetica"/>
                          <a:ea typeface="Helvetica"/>
                          <a:cs typeface="Helvetica"/>
                          <a:sym typeface="Helvetica"/>
                        </a:rPr>
                        <a:t>Strategic Planning (e.g., budgets, resources, business case).</a:t>
                      </a:r>
                    </a:p>
                  </a:txBody>
                  <a:tcPr marL="0" marR="0" marT="0" marB="0" anchor="t" anchorCtr="0" horzOverflow="overflow"/>
                </a:tc>
              </a:tr>
            </a:tbl>
          </a:graphicData>
        </a:graphic>
      </p:graphicFrame>
      <p:sp>
        <p:nvSpPr>
          <p:cNvPr id="227" name="Módulo 1 Gobierno de la Seguridad de la Información (17%)"/>
          <p:cNvSpPr txBox="1"/>
          <p:nvPr/>
        </p:nvSpPr>
        <p:spPr>
          <a:xfrm>
            <a:off x="2249607" y="417406"/>
            <a:ext cx="19171369" cy="18085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b="1" sz="5500">
                <a:solidFill>
                  <a:srgbClr val="000000"/>
                </a:solidFill>
              </a:defRPr>
            </a:lvl1pPr>
          </a:lstStyle>
          <a:p>
            <a:pPr/>
            <a:r>
              <a:t>Módulo 1 Gobierno de la Seguridad de la Información (17%)</a:t>
            </a:r>
          </a:p>
        </p:txBody>
      </p:sp>
      <p:sp>
        <p:nvSpPr>
          <p:cNvPr id="22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29" name="Text"/>
          <p:cNvSpPr txBox="1"/>
          <p:nvPr/>
        </p:nvSpPr>
        <p:spPr>
          <a:xfrm>
            <a:off x="7887427" y="2127616"/>
            <a:ext cx="8609146" cy="635001"/>
          </a:xfrm>
          <a:prstGeom prst="rect">
            <a:avLst/>
          </a:prstGeom>
          <a:ln w="12700">
            <a:miter lim="400000"/>
          </a:ln>
        </p:spPr>
        <p:txBody>
          <a:bodyPr lIns="50800" tIns="50800" rIns="50800" bIns="50800" anchor="ctr">
            <a:spAutoFit/>
          </a:bodyPr>
          <a:lstStyle/>
          <a:p>
            <a:pPr algn="l" defTabSz="457200">
              <a:defRPr sz="3500">
                <a:solidFill>
                  <a:srgbClr val="FFFFFF"/>
                </a:solidFill>
                <a:latin typeface="Helvetica"/>
                <a:ea typeface="Helvetica"/>
                <a:cs typeface="Helvetica"/>
                <a:sym typeface="Helvetica"/>
              </a:defRPr>
            </a:pPr>
          </a:p>
        </p:txBody>
      </p:sp>
      <p:grpSp>
        <p:nvGrpSpPr>
          <p:cNvPr id="248" name="Group 8"/>
          <p:cNvGrpSpPr/>
          <p:nvPr/>
        </p:nvGrpSpPr>
        <p:grpSpPr>
          <a:xfrm>
            <a:off x="-993202" y="3468280"/>
            <a:ext cx="7941503" cy="6779440"/>
            <a:chOff x="0" y="0"/>
            <a:chExt cx="7941502" cy="6779438"/>
          </a:xfrm>
        </p:grpSpPr>
        <p:grpSp>
          <p:nvGrpSpPr>
            <p:cNvPr id="232" name="Freeform: Shape 9"/>
            <p:cNvGrpSpPr/>
            <p:nvPr/>
          </p:nvGrpSpPr>
          <p:grpSpPr>
            <a:xfrm>
              <a:off x="-1" y="0"/>
              <a:ext cx="7941503" cy="1104080"/>
              <a:chOff x="0" y="0"/>
              <a:chExt cx="7941502" cy="1104079"/>
            </a:xfrm>
          </p:grpSpPr>
          <p:sp>
            <p:nvSpPr>
              <p:cNvPr id="230" name="Shape"/>
              <p:cNvSpPr/>
              <p:nvPr/>
            </p:nvSpPr>
            <p:spPr>
              <a:xfrm>
                <a:off x="0" y="732"/>
                <a:ext cx="7941502" cy="11026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750" y="0"/>
                    </a:lnTo>
                    <a:lnTo>
                      <a:pt x="20850" y="0"/>
                    </a:lnTo>
                    <a:lnTo>
                      <a:pt x="21600" y="10800"/>
                    </a:lnTo>
                    <a:lnTo>
                      <a:pt x="20850" y="21600"/>
                    </a:lnTo>
                    <a:lnTo>
                      <a:pt x="750" y="21600"/>
                    </a:lnTo>
                    <a:close/>
                  </a:path>
                </a:pathLst>
              </a:custGeom>
              <a:solidFill>
                <a:srgbClr val="6CB33F"/>
              </a:solidFill>
              <a:ln w="12700" cap="flat">
                <a:noFill/>
                <a:miter lim="400000"/>
              </a:ln>
              <a:effectLst>
                <a:outerShdw sx="100000" sy="100000" kx="0" ky="0" algn="b" rotWithShape="0" blurRad="50800" dist="38100" dir="5400000">
                  <a:srgbClr val="000000">
                    <a:alpha val="40000"/>
                  </a:srgbClr>
                </a:outerShdw>
              </a:effectLst>
            </p:spPr>
            <p:txBody>
              <a:bodyPr wrap="square" lIns="45719" tIns="45719" rIns="45719" bIns="45719" numCol="1" anchor="ctr">
                <a:noAutofit/>
              </a:bodyPr>
              <a:lstStyle/>
              <a:p>
                <a:pPr defTabSz="755650">
                  <a:lnSpc>
                    <a:spcPct val="90000"/>
                  </a:lnSpc>
                  <a:spcBef>
                    <a:spcPts val="700"/>
                  </a:spcBef>
                  <a:defRPr sz="1700">
                    <a:solidFill>
                      <a:srgbClr val="FFFFFF"/>
                    </a:solidFill>
                    <a:latin typeface="Arial"/>
                    <a:ea typeface="Arial"/>
                    <a:cs typeface="Arial"/>
                    <a:sym typeface="Arial"/>
                  </a:defRPr>
                </a:pPr>
              </a:p>
            </p:txBody>
          </p:sp>
          <p:sp>
            <p:nvSpPr>
              <p:cNvPr id="231" name="Apoyar la estrategia de empresa general"/>
              <p:cNvSpPr txBox="1"/>
              <p:nvPr/>
            </p:nvSpPr>
            <p:spPr>
              <a:xfrm>
                <a:off x="753676" y="0"/>
                <a:ext cx="6434150" cy="11040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6326" tIns="96326" rIns="96326" bIns="96326" numCol="1" anchor="ctr">
                <a:noAutofit/>
              </a:bodyPr>
              <a:lstStyle>
                <a:lvl1pPr defTabSz="755650">
                  <a:lnSpc>
                    <a:spcPct val="90000"/>
                  </a:lnSpc>
                  <a:spcBef>
                    <a:spcPts val="700"/>
                  </a:spcBef>
                  <a:defRPr sz="3000">
                    <a:solidFill>
                      <a:srgbClr val="FFFFFF"/>
                    </a:solidFill>
                    <a:latin typeface="Arial"/>
                    <a:ea typeface="Arial"/>
                    <a:cs typeface="Arial"/>
                    <a:sym typeface="Arial"/>
                  </a:defRPr>
                </a:lvl1pPr>
              </a:lstStyle>
              <a:p>
                <a:pPr/>
                <a:r>
                  <a:t>Apoyar la estrategia de empresa general</a:t>
                </a:r>
              </a:p>
            </p:txBody>
          </p:sp>
        </p:grpSp>
        <p:grpSp>
          <p:nvGrpSpPr>
            <p:cNvPr id="235" name="Freeform: Shape 10"/>
            <p:cNvGrpSpPr/>
            <p:nvPr/>
          </p:nvGrpSpPr>
          <p:grpSpPr>
            <a:xfrm>
              <a:off x="170920" y="1182596"/>
              <a:ext cx="7599662" cy="1056556"/>
              <a:chOff x="0" y="0"/>
              <a:chExt cx="7599661" cy="1056554"/>
            </a:xfrm>
          </p:grpSpPr>
          <p:sp>
            <p:nvSpPr>
              <p:cNvPr id="233" name="Shape"/>
              <p:cNvSpPr/>
              <p:nvPr/>
            </p:nvSpPr>
            <p:spPr>
              <a:xfrm>
                <a:off x="0" y="700"/>
                <a:ext cx="7599662" cy="10551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750" y="0"/>
                    </a:lnTo>
                    <a:lnTo>
                      <a:pt x="20850" y="0"/>
                    </a:lnTo>
                    <a:lnTo>
                      <a:pt x="21600" y="10800"/>
                    </a:lnTo>
                    <a:lnTo>
                      <a:pt x="20850" y="21600"/>
                    </a:lnTo>
                    <a:lnTo>
                      <a:pt x="750" y="21600"/>
                    </a:lnTo>
                    <a:close/>
                  </a:path>
                </a:pathLst>
              </a:custGeom>
              <a:solidFill>
                <a:srgbClr val="38B134"/>
              </a:solidFill>
              <a:ln w="12700" cap="flat">
                <a:noFill/>
                <a:miter lim="400000"/>
              </a:ln>
              <a:effectLst>
                <a:outerShdw sx="100000" sy="100000" kx="0" ky="0" algn="b" rotWithShape="0" blurRad="50800" dist="38100" dir="5400000">
                  <a:srgbClr val="000000">
                    <a:alpha val="40000"/>
                  </a:srgbClr>
                </a:outerShdw>
              </a:effectLst>
            </p:spPr>
            <p:txBody>
              <a:bodyPr wrap="square" lIns="45719" tIns="45719" rIns="45719" bIns="45719" numCol="1" anchor="ctr">
                <a:noAutofit/>
              </a:bodyPr>
              <a:lstStyle/>
              <a:p>
                <a:pPr defTabSz="755650">
                  <a:lnSpc>
                    <a:spcPct val="90000"/>
                  </a:lnSpc>
                  <a:spcBef>
                    <a:spcPts val="700"/>
                  </a:spcBef>
                  <a:defRPr sz="1700">
                    <a:solidFill>
                      <a:srgbClr val="FFFFFF"/>
                    </a:solidFill>
                    <a:latin typeface="Arial"/>
                    <a:ea typeface="Arial"/>
                    <a:cs typeface="Arial"/>
                    <a:sym typeface="Arial"/>
                  </a:defRPr>
                </a:pPr>
              </a:p>
            </p:txBody>
          </p:sp>
          <p:sp>
            <p:nvSpPr>
              <p:cNvPr id="234" name="Gobierno  de Seguridad de la Información"/>
              <p:cNvSpPr txBox="1"/>
              <p:nvPr/>
            </p:nvSpPr>
            <p:spPr>
              <a:xfrm>
                <a:off x="721234" y="0"/>
                <a:ext cx="6157194" cy="10565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6326" tIns="96326" rIns="96326" bIns="96326" numCol="1" anchor="ctr">
                <a:noAutofit/>
              </a:bodyPr>
              <a:lstStyle>
                <a:lvl1pPr defTabSz="755650">
                  <a:lnSpc>
                    <a:spcPct val="90000"/>
                  </a:lnSpc>
                  <a:spcBef>
                    <a:spcPts val="700"/>
                  </a:spcBef>
                  <a:defRPr sz="3000">
                    <a:solidFill>
                      <a:srgbClr val="FFFFFF"/>
                    </a:solidFill>
                    <a:latin typeface="Arial"/>
                    <a:ea typeface="Arial"/>
                    <a:cs typeface="Arial"/>
                    <a:sym typeface="Arial"/>
                  </a:defRPr>
                </a:lvl1pPr>
              </a:lstStyle>
              <a:p>
                <a:pPr/>
                <a:r>
                  <a:t>Gobierno  de Seguridad de la Información</a:t>
                </a:r>
              </a:p>
            </p:txBody>
          </p:sp>
        </p:grpSp>
        <p:grpSp>
          <p:nvGrpSpPr>
            <p:cNvPr id="238" name="Freeform: Shape 11"/>
            <p:cNvGrpSpPr/>
            <p:nvPr/>
          </p:nvGrpSpPr>
          <p:grpSpPr>
            <a:xfrm>
              <a:off x="170920" y="2136567"/>
              <a:ext cx="7599662" cy="1418757"/>
              <a:chOff x="0" y="0"/>
              <a:chExt cx="7599661" cy="1418755"/>
            </a:xfrm>
          </p:grpSpPr>
          <p:sp>
            <p:nvSpPr>
              <p:cNvPr id="236" name="Shape"/>
              <p:cNvSpPr/>
              <p:nvPr/>
            </p:nvSpPr>
            <p:spPr>
              <a:xfrm>
                <a:off x="0" y="181801"/>
                <a:ext cx="7599662" cy="10551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750" y="0"/>
                    </a:lnTo>
                    <a:lnTo>
                      <a:pt x="20850" y="0"/>
                    </a:lnTo>
                    <a:lnTo>
                      <a:pt x="21600" y="10800"/>
                    </a:lnTo>
                    <a:lnTo>
                      <a:pt x="20850" y="21600"/>
                    </a:lnTo>
                    <a:lnTo>
                      <a:pt x="750" y="21600"/>
                    </a:lnTo>
                    <a:close/>
                  </a:path>
                </a:pathLst>
              </a:custGeom>
              <a:solidFill>
                <a:srgbClr val="29AE53"/>
              </a:solidFill>
              <a:ln w="12700" cap="flat">
                <a:noFill/>
                <a:miter lim="400000"/>
              </a:ln>
              <a:effectLst>
                <a:outerShdw sx="100000" sy="100000" kx="0" ky="0" algn="b" rotWithShape="0" blurRad="50800" dist="38100" dir="5400000">
                  <a:srgbClr val="000000">
                    <a:alpha val="40000"/>
                  </a:srgbClr>
                </a:outerShdw>
              </a:effectLst>
            </p:spPr>
            <p:txBody>
              <a:bodyPr wrap="square" lIns="45719" tIns="45719" rIns="45719" bIns="45719" numCol="1" anchor="ctr">
                <a:noAutofit/>
              </a:bodyPr>
              <a:lstStyle/>
              <a:p>
                <a:pPr defTabSz="755650">
                  <a:lnSpc>
                    <a:spcPct val="90000"/>
                  </a:lnSpc>
                  <a:spcBef>
                    <a:spcPts val="700"/>
                  </a:spcBef>
                  <a:defRPr sz="1700">
                    <a:solidFill>
                      <a:srgbClr val="FFFFFF"/>
                    </a:solidFill>
                    <a:latin typeface="Arial"/>
                    <a:ea typeface="Arial"/>
                    <a:cs typeface="Arial"/>
                    <a:sym typeface="Arial"/>
                  </a:defRPr>
                </a:pPr>
              </a:p>
            </p:txBody>
          </p:sp>
          <p:sp>
            <p:nvSpPr>
              <p:cNvPr id="237" name="Planeamiento Estratégico"/>
              <p:cNvSpPr txBox="1"/>
              <p:nvPr/>
            </p:nvSpPr>
            <p:spPr>
              <a:xfrm>
                <a:off x="495758" y="-1"/>
                <a:ext cx="6157194" cy="14187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6326" tIns="96326" rIns="96326" bIns="96326" numCol="1" anchor="ctr">
                <a:noAutofit/>
              </a:bodyPr>
              <a:lstStyle>
                <a:lvl1pPr defTabSz="755650">
                  <a:lnSpc>
                    <a:spcPct val="90000"/>
                  </a:lnSpc>
                  <a:spcBef>
                    <a:spcPts val="700"/>
                  </a:spcBef>
                  <a:defRPr sz="3000">
                    <a:solidFill>
                      <a:srgbClr val="FFFFFF"/>
                    </a:solidFill>
                    <a:latin typeface="Arial"/>
                    <a:ea typeface="Arial"/>
                    <a:cs typeface="Arial"/>
                    <a:sym typeface="Arial"/>
                  </a:defRPr>
                </a:lvl1pPr>
              </a:lstStyle>
              <a:p>
                <a:pPr/>
                <a:r>
                  <a:t>Planeamiento Estratégico</a:t>
                </a:r>
              </a:p>
            </p:txBody>
          </p:sp>
        </p:grpSp>
        <p:grpSp>
          <p:nvGrpSpPr>
            <p:cNvPr id="241" name="Freeform: Shape 12"/>
            <p:cNvGrpSpPr/>
            <p:nvPr/>
          </p:nvGrpSpPr>
          <p:grpSpPr>
            <a:xfrm>
              <a:off x="170920" y="3452740"/>
              <a:ext cx="7599662" cy="1056555"/>
              <a:chOff x="0" y="0"/>
              <a:chExt cx="7599661" cy="1056554"/>
            </a:xfrm>
          </p:grpSpPr>
          <p:sp>
            <p:nvSpPr>
              <p:cNvPr id="239" name="Shape"/>
              <p:cNvSpPr/>
              <p:nvPr/>
            </p:nvSpPr>
            <p:spPr>
              <a:xfrm>
                <a:off x="0" y="700"/>
                <a:ext cx="7599662" cy="10551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750" y="0"/>
                    </a:lnTo>
                    <a:lnTo>
                      <a:pt x="20850" y="0"/>
                    </a:lnTo>
                    <a:lnTo>
                      <a:pt x="21600" y="10800"/>
                    </a:lnTo>
                    <a:lnTo>
                      <a:pt x="20850" y="21600"/>
                    </a:lnTo>
                    <a:lnTo>
                      <a:pt x="750" y="21600"/>
                    </a:lnTo>
                    <a:close/>
                  </a:path>
                </a:pathLst>
              </a:custGeom>
              <a:solidFill>
                <a:srgbClr val="1FAA7D"/>
              </a:solidFill>
              <a:ln w="12700" cap="flat">
                <a:noFill/>
                <a:miter lim="400000"/>
              </a:ln>
              <a:effectLst>
                <a:outerShdw sx="100000" sy="100000" kx="0" ky="0" algn="b" rotWithShape="0" blurRad="50800" dist="38100" dir="5400000">
                  <a:srgbClr val="000000">
                    <a:alpha val="40000"/>
                  </a:srgbClr>
                </a:outerShdw>
              </a:effectLst>
            </p:spPr>
            <p:txBody>
              <a:bodyPr wrap="square" lIns="45719" tIns="45719" rIns="45719" bIns="45719" numCol="1" anchor="ctr">
                <a:noAutofit/>
              </a:bodyPr>
              <a:lstStyle/>
              <a:p>
                <a:pPr defTabSz="755650">
                  <a:lnSpc>
                    <a:spcPct val="90000"/>
                  </a:lnSpc>
                  <a:spcBef>
                    <a:spcPts val="700"/>
                  </a:spcBef>
                  <a:defRPr sz="1700">
                    <a:solidFill>
                      <a:srgbClr val="FFFFFF"/>
                    </a:solidFill>
                    <a:latin typeface="Arial"/>
                    <a:ea typeface="Arial"/>
                    <a:cs typeface="Arial"/>
                    <a:sym typeface="Arial"/>
                  </a:defRPr>
                </a:pPr>
              </a:p>
            </p:txBody>
          </p:sp>
          <p:sp>
            <p:nvSpPr>
              <p:cNvPr id="240" name="Cultura Organizacional"/>
              <p:cNvSpPr txBox="1"/>
              <p:nvPr/>
            </p:nvSpPr>
            <p:spPr>
              <a:xfrm>
                <a:off x="721234" y="0"/>
                <a:ext cx="6157194" cy="10565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6326" tIns="96326" rIns="96326" bIns="96326" numCol="1" anchor="ctr">
                <a:noAutofit/>
              </a:bodyPr>
              <a:lstStyle>
                <a:lvl1pPr defTabSz="755650">
                  <a:lnSpc>
                    <a:spcPct val="90000"/>
                  </a:lnSpc>
                  <a:spcBef>
                    <a:spcPts val="700"/>
                  </a:spcBef>
                  <a:defRPr sz="3000">
                    <a:solidFill>
                      <a:srgbClr val="FFFFFF"/>
                    </a:solidFill>
                    <a:latin typeface="Arial"/>
                    <a:ea typeface="Arial"/>
                    <a:cs typeface="Arial"/>
                    <a:sym typeface="Arial"/>
                  </a:defRPr>
                </a:lvl1pPr>
              </a:lstStyle>
              <a:p>
                <a:pPr/>
                <a:r>
                  <a:t>Cultura Organizacional</a:t>
                </a:r>
              </a:p>
            </p:txBody>
          </p:sp>
        </p:grpSp>
        <p:grpSp>
          <p:nvGrpSpPr>
            <p:cNvPr id="244" name="Freeform: Shape 13"/>
            <p:cNvGrpSpPr/>
            <p:nvPr/>
          </p:nvGrpSpPr>
          <p:grpSpPr>
            <a:xfrm>
              <a:off x="170920" y="4587812"/>
              <a:ext cx="7599662" cy="1056555"/>
              <a:chOff x="0" y="0"/>
              <a:chExt cx="7599661" cy="1056554"/>
            </a:xfrm>
          </p:grpSpPr>
          <p:sp>
            <p:nvSpPr>
              <p:cNvPr id="242" name="Shape"/>
              <p:cNvSpPr/>
              <p:nvPr/>
            </p:nvSpPr>
            <p:spPr>
              <a:xfrm>
                <a:off x="0" y="700"/>
                <a:ext cx="7599662" cy="10551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750" y="0"/>
                    </a:lnTo>
                    <a:lnTo>
                      <a:pt x="20850" y="0"/>
                    </a:lnTo>
                    <a:lnTo>
                      <a:pt x="21600" y="10800"/>
                    </a:lnTo>
                    <a:lnTo>
                      <a:pt x="20850" y="21600"/>
                    </a:lnTo>
                    <a:lnTo>
                      <a:pt x="750" y="21600"/>
                    </a:lnTo>
                    <a:close/>
                  </a:path>
                </a:pathLst>
              </a:custGeom>
              <a:solidFill>
                <a:srgbClr val="17A2A6"/>
              </a:solidFill>
              <a:ln w="12700" cap="flat">
                <a:noFill/>
                <a:miter lim="400000"/>
              </a:ln>
              <a:effectLst>
                <a:outerShdw sx="100000" sy="100000" kx="0" ky="0" algn="b" rotWithShape="0" blurRad="50800" dist="38100" dir="5400000">
                  <a:srgbClr val="000000">
                    <a:alpha val="40000"/>
                  </a:srgbClr>
                </a:outerShdw>
              </a:effectLst>
            </p:spPr>
            <p:txBody>
              <a:bodyPr wrap="square" lIns="45719" tIns="45719" rIns="45719" bIns="45719" numCol="1" anchor="ctr">
                <a:noAutofit/>
              </a:bodyPr>
              <a:lstStyle/>
              <a:p>
                <a:pPr defTabSz="755650">
                  <a:lnSpc>
                    <a:spcPct val="90000"/>
                  </a:lnSpc>
                  <a:spcBef>
                    <a:spcPts val="700"/>
                  </a:spcBef>
                  <a:defRPr sz="1700">
                    <a:solidFill>
                      <a:srgbClr val="FFFFFF"/>
                    </a:solidFill>
                    <a:latin typeface="Arial"/>
                    <a:ea typeface="Arial"/>
                    <a:cs typeface="Arial"/>
                    <a:sym typeface="Arial"/>
                  </a:defRPr>
                </a:pPr>
              </a:p>
            </p:txBody>
          </p:sp>
          <p:sp>
            <p:nvSpPr>
              <p:cNvPr id="243" name="Cumplimiento legal y regulatorio"/>
              <p:cNvSpPr txBox="1"/>
              <p:nvPr/>
            </p:nvSpPr>
            <p:spPr>
              <a:xfrm>
                <a:off x="721234" y="0"/>
                <a:ext cx="6157194" cy="10565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6326" tIns="96326" rIns="96326" bIns="96326" numCol="1" anchor="ctr">
                <a:noAutofit/>
              </a:bodyPr>
              <a:lstStyle>
                <a:lvl1pPr defTabSz="755650">
                  <a:lnSpc>
                    <a:spcPct val="90000"/>
                  </a:lnSpc>
                  <a:spcBef>
                    <a:spcPts val="700"/>
                  </a:spcBef>
                  <a:defRPr sz="3000">
                    <a:solidFill>
                      <a:srgbClr val="FFFFFF"/>
                    </a:solidFill>
                    <a:latin typeface="Arial"/>
                    <a:ea typeface="Arial"/>
                    <a:cs typeface="Arial"/>
                    <a:sym typeface="Arial"/>
                  </a:defRPr>
                </a:lvl1pPr>
              </a:lstStyle>
              <a:p>
                <a:pPr/>
                <a:r>
                  <a:t>Cumplimiento legal y regulatorio</a:t>
                </a:r>
              </a:p>
            </p:txBody>
          </p:sp>
        </p:grpSp>
        <p:grpSp>
          <p:nvGrpSpPr>
            <p:cNvPr id="247" name="Freeform: Shape 14"/>
            <p:cNvGrpSpPr/>
            <p:nvPr/>
          </p:nvGrpSpPr>
          <p:grpSpPr>
            <a:xfrm>
              <a:off x="170920" y="5722884"/>
              <a:ext cx="7599662" cy="1056555"/>
              <a:chOff x="0" y="0"/>
              <a:chExt cx="7599661" cy="1056554"/>
            </a:xfrm>
          </p:grpSpPr>
          <p:sp>
            <p:nvSpPr>
              <p:cNvPr id="245" name="Shape"/>
              <p:cNvSpPr/>
              <p:nvPr/>
            </p:nvSpPr>
            <p:spPr>
              <a:xfrm>
                <a:off x="0" y="700"/>
                <a:ext cx="7599662" cy="10551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750" y="0"/>
                    </a:lnTo>
                    <a:lnTo>
                      <a:pt x="20850" y="0"/>
                    </a:lnTo>
                    <a:lnTo>
                      <a:pt x="21600" y="10800"/>
                    </a:lnTo>
                    <a:lnTo>
                      <a:pt x="20850" y="21600"/>
                    </a:lnTo>
                    <a:lnTo>
                      <a:pt x="750" y="21600"/>
                    </a:lnTo>
                    <a:close/>
                  </a:path>
                </a:pathLst>
              </a:custGeom>
              <a:solidFill>
                <a:srgbClr val="0F69A0"/>
              </a:solidFill>
              <a:ln w="12700" cap="flat">
                <a:noFill/>
                <a:miter lim="400000"/>
              </a:ln>
              <a:effectLst>
                <a:outerShdw sx="100000" sy="100000" kx="0" ky="0" algn="b" rotWithShape="0" blurRad="50800" dist="38100" dir="5400000">
                  <a:srgbClr val="000000">
                    <a:alpha val="40000"/>
                  </a:srgbClr>
                </a:outerShdw>
              </a:effectLst>
            </p:spPr>
            <p:txBody>
              <a:bodyPr wrap="square" lIns="45719" tIns="45719" rIns="45719" bIns="45719" numCol="1" anchor="ctr">
                <a:noAutofit/>
              </a:bodyPr>
              <a:lstStyle/>
              <a:p>
                <a:pPr defTabSz="755650">
                  <a:lnSpc>
                    <a:spcPct val="90000"/>
                  </a:lnSpc>
                  <a:spcBef>
                    <a:spcPts val="700"/>
                  </a:spcBef>
                  <a:defRPr sz="1700">
                    <a:solidFill>
                      <a:srgbClr val="FFFFFF"/>
                    </a:solidFill>
                    <a:latin typeface="Arial"/>
                    <a:ea typeface="Arial"/>
                    <a:cs typeface="Arial"/>
                    <a:sym typeface="Arial"/>
                  </a:defRPr>
                </a:pPr>
              </a:p>
            </p:txBody>
          </p:sp>
          <p:sp>
            <p:nvSpPr>
              <p:cNvPr id="246" name="Mejores Prácticas"/>
              <p:cNvSpPr txBox="1"/>
              <p:nvPr/>
            </p:nvSpPr>
            <p:spPr>
              <a:xfrm>
                <a:off x="721234" y="0"/>
                <a:ext cx="6157194" cy="10565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6326" tIns="96326" rIns="96326" bIns="96326" numCol="1" anchor="ctr">
                <a:noAutofit/>
              </a:bodyPr>
              <a:lstStyle>
                <a:lvl1pPr defTabSz="755650">
                  <a:lnSpc>
                    <a:spcPct val="90000"/>
                  </a:lnSpc>
                  <a:spcBef>
                    <a:spcPts val="700"/>
                  </a:spcBef>
                  <a:defRPr sz="3000">
                    <a:solidFill>
                      <a:srgbClr val="FFFFFF"/>
                    </a:solidFill>
                    <a:latin typeface="Arial"/>
                    <a:ea typeface="Arial"/>
                    <a:cs typeface="Arial"/>
                    <a:sym typeface="Arial"/>
                  </a:defRPr>
                </a:lvl1pPr>
              </a:lstStyle>
              <a:p>
                <a:pPr/>
                <a:r>
                  <a:t>Mejores Prácticas</a:t>
                </a:r>
              </a:p>
            </p:txBody>
          </p:sp>
        </p:grpSp>
      </p:gr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graphicFrame>
        <p:nvGraphicFramePr>
          <p:cNvPr id="250" name="Table"/>
          <p:cNvGraphicFramePr/>
          <p:nvPr/>
        </p:nvGraphicFramePr>
        <p:xfrm>
          <a:off x="6522424" y="3293421"/>
          <a:ext cx="17665174" cy="9212552"/>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508633"/>
                <a:gridCol w="16143839"/>
              </a:tblGrid>
              <a:tr h="1149981">
                <a:tc>
                  <a:txBody>
                    <a:bodyPr/>
                    <a:lstStyle/>
                    <a:p>
                      <a:pPr defTabSz="457200"/>
                      <a:r>
                        <a:rPr sz="3500">
                          <a:solidFill>
                            <a:srgbClr val="1D252C"/>
                          </a:solidFill>
                          <a:latin typeface="Helvetica"/>
                          <a:ea typeface="Helvetica"/>
                          <a:cs typeface="Helvetica"/>
                          <a:sym typeface="Helvetica"/>
                        </a:rPr>
                        <a:t>A</a:t>
                      </a:r>
                    </a:p>
                  </a:txBody>
                  <a:tcPr marL="0" marR="0" marT="0" marB="0" anchor="t" anchorCtr="0" horzOverflow="overflow">
                    <a:solidFill>
                      <a:srgbClr val="B2E4F7"/>
                    </a:solidFill>
                  </a:tcPr>
                </a:tc>
                <a:tc>
                  <a:txBody>
                    <a:bodyPr/>
                    <a:lstStyle/>
                    <a:p>
                      <a:pPr algn="l" defTabSz="457200"/>
                      <a:r>
                        <a:rPr sz="3500">
                          <a:solidFill>
                            <a:srgbClr val="1D252C"/>
                          </a:solidFill>
                          <a:latin typeface="Helvetica"/>
                          <a:ea typeface="Helvetica"/>
                          <a:cs typeface="Helvetica"/>
                          <a:sym typeface="Helvetica"/>
                        </a:rPr>
                        <a:t>Information Security Risk Assessment</a:t>
                      </a:r>
                    </a:p>
                  </a:txBody>
                  <a:tcPr marL="0" marR="0" marT="0" marB="0" anchor="t" anchorCtr="0" horzOverflow="overflow">
                    <a:solidFill>
                      <a:srgbClr val="B2E4F7"/>
                    </a:solidFill>
                  </a:tcPr>
                </a:tc>
              </a:tr>
              <a:tr h="1149981">
                <a:tc>
                  <a:txBody>
                    <a:bodyPr/>
                    <a:lstStyle/>
                    <a:p>
                      <a:pPr defTabSz="457200"/>
                      <a:r>
                        <a:rPr sz="3500">
                          <a:solidFill>
                            <a:srgbClr val="1D252C"/>
                          </a:solidFill>
                          <a:latin typeface="Helvetica"/>
                          <a:ea typeface="Helvetica"/>
                          <a:cs typeface="Helvetica"/>
                          <a:sym typeface="Helvetica"/>
                        </a:rPr>
                        <a:t>2A1</a:t>
                      </a:r>
                    </a:p>
                  </a:txBody>
                  <a:tcPr marL="0" marR="0" marT="0" marB="0" anchor="t" anchorCtr="0" horzOverflow="overflow"/>
                </a:tc>
                <a:tc>
                  <a:txBody>
                    <a:bodyPr/>
                    <a:lstStyle/>
                    <a:p>
                      <a:pPr algn="l" defTabSz="457200"/>
                      <a:r>
                        <a:rPr sz="3500">
                          <a:solidFill>
                            <a:srgbClr val="1D252C"/>
                          </a:solidFill>
                          <a:latin typeface="Helvetica"/>
                          <a:ea typeface="Helvetica"/>
                          <a:cs typeface="Helvetica"/>
                          <a:sym typeface="Helvetica"/>
                        </a:rPr>
                        <a:t>Emerging Risk and Threat Landscape</a:t>
                      </a:r>
                    </a:p>
                  </a:txBody>
                  <a:tcPr marL="0" marR="0" marT="0" marB="0" anchor="t" anchorCtr="0" horzOverflow="overflow"/>
                </a:tc>
              </a:tr>
              <a:tr h="1149981">
                <a:tc>
                  <a:txBody>
                    <a:bodyPr/>
                    <a:lstStyle/>
                    <a:p>
                      <a:pPr defTabSz="457200"/>
                      <a:r>
                        <a:rPr sz="3500">
                          <a:solidFill>
                            <a:srgbClr val="1D252C"/>
                          </a:solidFill>
                          <a:latin typeface="Helvetica"/>
                          <a:ea typeface="Helvetica"/>
                          <a:cs typeface="Helvetica"/>
                          <a:sym typeface="Helvetica"/>
                        </a:rPr>
                        <a:t>2A2</a:t>
                      </a:r>
                    </a:p>
                  </a:txBody>
                  <a:tcPr marL="0" marR="0" marT="0" marB="0" anchor="t" anchorCtr="0" horzOverflow="overflow"/>
                </a:tc>
                <a:tc>
                  <a:txBody>
                    <a:bodyPr/>
                    <a:lstStyle/>
                    <a:p>
                      <a:pPr algn="l" defTabSz="457200"/>
                      <a:r>
                        <a:rPr sz="3500">
                          <a:solidFill>
                            <a:srgbClr val="1D252C"/>
                          </a:solidFill>
                          <a:latin typeface="Helvetica"/>
                          <a:ea typeface="Helvetica"/>
                          <a:cs typeface="Helvetica"/>
                          <a:sym typeface="Helvetica"/>
                        </a:rPr>
                        <a:t>Vulnerability and Control Deficiency Analysis</a:t>
                      </a:r>
                    </a:p>
                  </a:txBody>
                  <a:tcPr marL="0" marR="0" marT="0" marB="0" anchor="t" anchorCtr="0" horzOverflow="overflow"/>
                </a:tc>
              </a:tr>
              <a:tr h="1149981">
                <a:tc>
                  <a:txBody>
                    <a:bodyPr/>
                    <a:lstStyle/>
                    <a:p>
                      <a:pPr defTabSz="457200"/>
                      <a:r>
                        <a:rPr sz="3500">
                          <a:solidFill>
                            <a:srgbClr val="1D252C"/>
                          </a:solidFill>
                          <a:latin typeface="Helvetica"/>
                          <a:ea typeface="Helvetica"/>
                          <a:cs typeface="Helvetica"/>
                          <a:sym typeface="Helvetica"/>
                        </a:rPr>
                        <a:t>2A3</a:t>
                      </a:r>
                    </a:p>
                  </a:txBody>
                  <a:tcPr marL="0" marR="0" marT="0" marB="0" anchor="t" anchorCtr="0" horzOverflow="overflow"/>
                </a:tc>
                <a:tc>
                  <a:txBody>
                    <a:bodyPr/>
                    <a:lstStyle/>
                    <a:p>
                      <a:pPr algn="l" defTabSz="457200"/>
                      <a:r>
                        <a:rPr sz="3500">
                          <a:solidFill>
                            <a:srgbClr val="1D252C"/>
                          </a:solidFill>
                          <a:latin typeface="Helvetica"/>
                          <a:ea typeface="Helvetica"/>
                          <a:cs typeface="Helvetica"/>
                          <a:sym typeface="Helvetica"/>
                        </a:rPr>
                        <a:t>Risk Assessment and Analysis</a:t>
                      </a:r>
                    </a:p>
                  </a:txBody>
                  <a:tcPr marL="0" marR="0" marT="0" marB="0" anchor="t" anchorCtr="0" horzOverflow="overflow"/>
                </a:tc>
              </a:tr>
              <a:tr h="1149981">
                <a:tc>
                  <a:txBody>
                    <a:bodyPr/>
                    <a:lstStyle/>
                    <a:p>
                      <a:pPr defTabSz="457200"/>
                      <a:r>
                        <a:rPr sz="3500">
                          <a:solidFill>
                            <a:srgbClr val="1D252C"/>
                          </a:solidFill>
                          <a:latin typeface="Helvetica"/>
                          <a:ea typeface="Helvetica"/>
                          <a:cs typeface="Helvetica"/>
                          <a:sym typeface="Helvetica"/>
                        </a:rPr>
                        <a:t>B</a:t>
                      </a:r>
                    </a:p>
                  </a:txBody>
                  <a:tcPr marL="0" marR="0" marT="0" marB="0" anchor="t" anchorCtr="0" horzOverflow="overflow">
                    <a:solidFill>
                      <a:srgbClr val="B2E4F7"/>
                    </a:solidFill>
                  </a:tcPr>
                </a:tc>
                <a:tc>
                  <a:txBody>
                    <a:bodyPr/>
                    <a:lstStyle/>
                    <a:p>
                      <a:pPr algn="l" defTabSz="457200"/>
                      <a:r>
                        <a:rPr sz="3500">
                          <a:solidFill>
                            <a:srgbClr val="1D252C"/>
                          </a:solidFill>
                          <a:latin typeface="Helvetica"/>
                          <a:ea typeface="Helvetica"/>
                          <a:cs typeface="Helvetica"/>
                          <a:sym typeface="Helvetica"/>
                        </a:rPr>
                        <a:t>Information Security Risk Response</a:t>
                      </a:r>
                    </a:p>
                  </a:txBody>
                  <a:tcPr marL="0" marR="0" marT="0" marB="0" anchor="t" anchorCtr="0" horzOverflow="overflow">
                    <a:solidFill>
                      <a:srgbClr val="B2E4F7"/>
                    </a:solidFill>
                  </a:tcPr>
                </a:tc>
              </a:tr>
              <a:tr h="1149981">
                <a:tc>
                  <a:txBody>
                    <a:bodyPr/>
                    <a:lstStyle/>
                    <a:p>
                      <a:pPr defTabSz="457200"/>
                      <a:r>
                        <a:rPr sz="3500">
                          <a:solidFill>
                            <a:srgbClr val="1D252C"/>
                          </a:solidFill>
                          <a:latin typeface="Helvetica"/>
                          <a:ea typeface="Helvetica"/>
                          <a:cs typeface="Helvetica"/>
                          <a:sym typeface="Helvetica"/>
                        </a:rPr>
                        <a:t>2B1</a:t>
                      </a:r>
                    </a:p>
                  </a:txBody>
                  <a:tcPr marL="0" marR="0" marT="0" marB="0" anchor="t" anchorCtr="0" horzOverflow="overflow"/>
                </a:tc>
                <a:tc>
                  <a:txBody>
                    <a:bodyPr/>
                    <a:lstStyle/>
                    <a:p>
                      <a:pPr algn="l" defTabSz="457200"/>
                      <a:r>
                        <a:rPr sz="3500">
                          <a:solidFill>
                            <a:srgbClr val="1D252C"/>
                          </a:solidFill>
                          <a:latin typeface="Helvetica"/>
                          <a:ea typeface="Helvetica"/>
                          <a:cs typeface="Helvetica"/>
                          <a:sym typeface="Helvetica"/>
                        </a:rPr>
                        <a:t>Risk Treatment / Risk Response Options</a:t>
                      </a:r>
                    </a:p>
                  </a:txBody>
                  <a:tcPr marL="0" marR="0" marT="0" marB="0" anchor="t" anchorCtr="0" horzOverflow="overflow"/>
                </a:tc>
              </a:tr>
              <a:tr h="1149981">
                <a:tc>
                  <a:txBody>
                    <a:bodyPr/>
                    <a:lstStyle/>
                    <a:p>
                      <a:pPr defTabSz="457200"/>
                      <a:r>
                        <a:rPr sz="3500">
                          <a:solidFill>
                            <a:srgbClr val="1D252C"/>
                          </a:solidFill>
                          <a:latin typeface="Helvetica"/>
                          <a:ea typeface="Helvetica"/>
                          <a:cs typeface="Helvetica"/>
                          <a:sym typeface="Helvetica"/>
                        </a:rPr>
                        <a:t>2B2</a:t>
                      </a:r>
                    </a:p>
                  </a:txBody>
                  <a:tcPr marL="0" marR="0" marT="0" marB="0" anchor="t" anchorCtr="0" horzOverflow="overflow"/>
                </a:tc>
                <a:tc>
                  <a:txBody>
                    <a:bodyPr/>
                    <a:lstStyle/>
                    <a:p>
                      <a:pPr algn="l" defTabSz="457200"/>
                      <a:r>
                        <a:rPr sz="3500">
                          <a:solidFill>
                            <a:srgbClr val="1D252C"/>
                          </a:solidFill>
                          <a:latin typeface="Helvetica"/>
                          <a:ea typeface="Helvetica"/>
                          <a:cs typeface="Helvetica"/>
                          <a:sym typeface="Helvetica"/>
                        </a:rPr>
                        <a:t>Risk and Control Ownership</a:t>
                      </a:r>
                    </a:p>
                  </a:txBody>
                  <a:tcPr marL="0" marR="0" marT="0" marB="0" anchor="t" anchorCtr="0" horzOverflow="overflow"/>
                </a:tc>
              </a:tr>
              <a:tr h="1149981">
                <a:tc>
                  <a:txBody>
                    <a:bodyPr/>
                    <a:lstStyle/>
                    <a:p>
                      <a:pPr defTabSz="457200"/>
                      <a:r>
                        <a:rPr sz="3500">
                          <a:solidFill>
                            <a:srgbClr val="1D252C"/>
                          </a:solidFill>
                          <a:latin typeface="Helvetica"/>
                          <a:ea typeface="Helvetica"/>
                          <a:cs typeface="Helvetica"/>
                          <a:sym typeface="Helvetica"/>
                        </a:rPr>
                        <a:t>2B3</a:t>
                      </a:r>
                    </a:p>
                  </a:txBody>
                  <a:tcPr marL="0" marR="0" marT="0" marB="0" anchor="t" anchorCtr="0" horzOverflow="overflow"/>
                </a:tc>
                <a:tc>
                  <a:txBody>
                    <a:bodyPr/>
                    <a:lstStyle/>
                    <a:p>
                      <a:pPr algn="l" defTabSz="457200"/>
                      <a:r>
                        <a:rPr sz="3500">
                          <a:solidFill>
                            <a:srgbClr val="1D252C"/>
                          </a:solidFill>
                          <a:latin typeface="Helvetica"/>
                          <a:ea typeface="Helvetica"/>
                          <a:cs typeface="Helvetica"/>
                          <a:sym typeface="Helvetica"/>
                        </a:rPr>
                        <a:t>Risk Monitoring and Reporting</a:t>
                      </a:r>
                    </a:p>
                  </a:txBody>
                  <a:tcPr marL="0" marR="0" marT="0" marB="0" anchor="t" anchorCtr="0" horzOverflow="overflow"/>
                </a:tc>
              </a:tr>
            </a:tbl>
          </a:graphicData>
        </a:graphic>
      </p:graphicFrame>
      <p:sp>
        <p:nvSpPr>
          <p:cNvPr id="251" name="Módulo 2 Gestión de Riesgos de Seguridad de la Información (20%)"/>
          <p:cNvSpPr txBox="1"/>
          <p:nvPr/>
        </p:nvSpPr>
        <p:spPr>
          <a:xfrm>
            <a:off x="3091266" y="417406"/>
            <a:ext cx="18043334" cy="18085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b="1" sz="5500">
                <a:solidFill>
                  <a:srgbClr val="000000"/>
                </a:solidFill>
              </a:defRPr>
            </a:lvl1pPr>
          </a:lstStyle>
          <a:p>
            <a:pPr/>
            <a:r>
              <a:t>Módulo 2 Gestión de Riesgos de Seguridad de la Información (20%)</a:t>
            </a:r>
          </a:p>
        </p:txBody>
      </p:sp>
      <p:sp>
        <p:nvSpPr>
          <p:cNvPr id="25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58" name="Diagram 5"/>
          <p:cNvGrpSpPr/>
          <p:nvPr/>
        </p:nvGrpSpPr>
        <p:grpSpPr>
          <a:xfrm>
            <a:off x="301334" y="5645877"/>
            <a:ext cx="6160266" cy="4494941"/>
            <a:chOff x="0" y="0"/>
            <a:chExt cx="6160264" cy="4494939"/>
          </a:xfrm>
        </p:grpSpPr>
        <p:sp>
          <p:nvSpPr>
            <p:cNvPr id="253" name="Rectangle"/>
            <p:cNvSpPr/>
            <p:nvPr/>
          </p:nvSpPr>
          <p:spPr>
            <a:xfrm rot="21300000">
              <a:off x="120004" y="2103882"/>
              <a:ext cx="5920256" cy="216975"/>
            </a:xfrm>
            <a:prstGeom prst="rect">
              <a:avLst/>
            </a:prstGeom>
            <a:solidFill>
              <a:srgbClr val="0B4F78"/>
            </a:solidFill>
            <a:ln w="12700" cap="flat">
              <a:noFill/>
              <a:miter lim="400000"/>
            </a:ln>
            <a:effectLst>
              <a:outerShdw sx="100000" sy="100000" kx="0" ky="0" algn="b" rotWithShape="0" blurRad="50800" dist="38100" dir="5400000">
                <a:srgbClr val="000000">
                  <a:alpha val="40000"/>
                </a:srgbClr>
              </a:outerShdw>
            </a:effectLst>
          </p:spPr>
          <p:txBody>
            <a:bodyPr wrap="square" lIns="45719" tIns="45719" rIns="45719" bIns="45719" numCol="1" anchor="t">
              <a:noAutofit/>
            </a:bodyPr>
            <a:lstStyle/>
            <a:p>
              <a:pPr algn="l" defTabSz="914400">
                <a:defRPr sz="1800">
                  <a:solidFill>
                    <a:srgbClr val="000000"/>
                  </a:solidFill>
                  <a:latin typeface="Arial"/>
                  <a:ea typeface="Arial"/>
                  <a:cs typeface="Arial"/>
                  <a:sym typeface="Arial"/>
                </a:defRPr>
              </a:pPr>
            </a:p>
          </p:txBody>
        </p:sp>
        <p:sp>
          <p:nvSpPr>
            <p:cNvPr id="254" name="Shape"/>
            <p:cNvSpPr/>
            <p:nvPr/>
          </p:nvSpPr>
          <p:spPr>
            <a:xfrm>
              <a:off x="0" y="0"/>
              <a:ext cx="2431683" cy="19665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400" y="10800"/>
                  </a:lnTo>
                  <a:lnTo>
                    <a:pt x="5400" y="0"/>
                  </a:lnTo>
                  <a:lnTo>
                    <a:pt x="16200" y="0"/>
                  </a:lnTo>
                  <a:lnTo>
                    <a:pt x="16200" y="10800"/>
                  </a:lnTo>
                  <a:lnTo>
                    <a:pt x="21600" y="10800"/>
                  </a:lnTo>
                  <a:lnTo>
                    <a:pt x="10800" y="21600"/>
                  </a:lnTo>
                  <a:close/>
                </a:path>
              </a:pathLst>
            </a:custGeom>
            <a:solidFill>
              <a:srgbClr val="00A4E4"/>
            </a:solidFill>
            <a:ln w="12700" cap="flat">
              <a:noFill/>
              <a:miter lim="400000"/>
            </a:ln>
            <a:effectLst>
              <a:outerShdw sx="100000" sy="100000" kx="0" ky="0" algn="b" rotWithShape="0" blurRad="50800" dist="38100" dir="5400000">
                <a:srgbClr val="000000">
                  <a:alpha val="40000"/>
                </a:srgbClr>
              </a:outerShdw>
            </a:effectLst>
          </p:spPr>
          <p:txBody>
            <a:bodyPr wrap="square" lIns="45719" tIns="45719" rIns="45719" bIns="45719" numCol="1" anchor="t">
              <a:noAutofit/>
            </a:bodyPr>
            <a:lstStyle/>
            <a:p>
              <a:pPr algn="l" defTabSz="914400">
                <a:defRPr sz="1800">
                  <a:solidFill>
                    <a:srgbClr val="000000"/>
                  </a:solidFill>
                  <a:latin typeface="Arial"/>
                  <a:ea typeface="Arial"/>
                  <a:cs typeface="Arial"/>
                  <a:sym typeface="Arial"/>
                </a:defRPr>
              </a:pPr>
            </a:p>
          </p:txBody>
        </p:sp>
        <p:sp>
          <p:nvSpPr>
            <p:cNvPr id="255" name="Identificación de Amenazs y Vulnerabilidades"/>
            <p:cNvSpPr txBox="1"/>
            <p:nvPr/>
          </p:nvSpPr>
          <p:spPr>
            <a:xfrm>
              <a:off x="2556186" y="95524"/>
              <a:ext cx="3360912" cy="13821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6679" tIns="106679" rIns="106679" bIns="106679" numCol="1" anchor="ctr">
              <a:noAutofit/>
            </a:bodyPr>
            <a:lstStyle>
              <a:lvl1pPr defTabSz="666750">
                <a:lnSpc>
                  <a:spcPct val="90000"/>
                </a:lnSpc>
                <a:spcBef>
                  <a:spcPts val="600"/>
                </a:spcBef>
                <a:defRPr b="1" sz="3000">
                  <a:solidFill>
                    <a:srgbClr val="B40000"/>
                  </a:solidFill>
                  <a:latin typeface="Arial"/>
                  <a:ea typeface="Arial"/>
                  <a:cs typeface="Arial"/>
                  <a:sym typeface="Arial"/>
                </a:defRPr>
              </a:lvl1pPr>
            </a:lstStyle>
            <a:p>
              <a:pPr/>
              <a:r>
                <a:t>Identificación de Amenazs y Vulnerabilidades</a:t>
              </a:r>
            </a:p>
          </p:txBody>
        </p:sp>
        <p:sp>
          <p:nvSpPr>
            <p:cNvPr id="256" name="Shape"/>
            <p:cNvSpPr/>
            <p:nvPr/>
          </p:nvSpPr>
          <p:spPr>
            <a:xfrm>
              <a:off x="3728581" y="2458189"/>
              <a:ext cx="2431684" cy="19665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0"/>
                  </a:lnTo>
                  <a:lnTo>
                    <a:pt x="21600" y="10800"/>
                  </a:lnTo>
                  <a:lnTo>
                    <a:pt x="16200" y="10800"/>
                  </a:lnTo>
                  <a:lnTo>
                    <a:pt x="16200" y="21600"/>
                  </a:lnTo>
                  <a:lnTo>
                    <a:pt x="5400" y="21600"/>
                  </a:lnTo>
                  <a:lnTo>
                    <a:pt x="5400" y="10800"/>
                  </a:lnTo>
                  <a:close/>
                </a:path>
              </a:pathLst>
            </a:custGeom>
            <a:solidFill>
              <a:srgbClr val="6CB33F"/>
            </a:solidFill>
            <a:ln w="12700" cap="flat">
              <a:noFill/>
              <a:miter lim="400000"/>
            </a:ln>
            <a:effectLst>
              <a:outerShdw sx="100000" sy="100000" kx="0" ky="0" algn="b" rotWithShape="0" blurRad="50800" dist="38100" dir="5400000">
                <a:srgbClr val="000000">
                  <a:alpha val="40000"/>
                </a:srgbClr>
              </a:outerShdw>
            </a:effectLst>
          </p:spPr>
          <p:txBody>
            <a:bodyPr wrap="square" lIns="45719" tIns="45719" rIns="45719" bIns="45719" numCol="1" anchor="t">
              <a:noAutofit/>
            </a:bodyPr>
            <a:lstStyle/>
            <a:p>
              <a:pPr algn="l" defTabSz="914400">
                <a:defRPr sz="1800">
                  <a:solidFill>
                    <a:srgbClr val="000000"/>
                  </a:solidFill>
                  <a:latin typeface="Arial"/>
                  <a:ea typeface="Arial"/>
                  <a:cs typeface="Arial"/>
                  <a:sym typeface="Arial"/>
                </a:defRPr>
              </a:pPr>
            </a:p>
          </p:txBody>
        </p:sp>
        <p:sp>
          <p:nvSpPr>
            <p:cNvPr id="257" name="Tratamiento del Riesgo según la Estrategia Empresarial"/>
            <p:cNvSpPr txBox="1"/>
            <p:nvPr/>
          </p:nvSpPr>
          <p:spPr>
            <a:xfrm>
              <a:off x="243168" y="2761061"/>
              <a:ext cx="3121024" cy="17338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6679" tIns="106679" rIns="106679" bIns="106679" numCol="1" anchor="ctr">
              <a:noAutofit/>
            </a:bodyPr>
            <a:lstStyle>
              <a:lvl1pPr defTabSz="666750">
                <a:lnSpc>
                  <a:spcPct val="90000"/>
                </a:lnSpc>
                <a:spcBef>
                  <a:spcPts val="600"/>
                </a:spcBef>
                <a:defRPr b="1" sz="3000">
                  <a:solidFill>
                    <a:srgbClr val="9A0000"/>
                  </a:solidFill>
                  <a:latin typeface="Arial"/>
                  <a:ea typeface="Arial"/>
                  <a:cs typeface="Arial"/>
                  <a:sym typeface="Arial"/>
                </a:defRPr>
              </a:lvl1pPr>
            </a:lstStyle>
            <a:p>
              <a:pPr/>
              <a:r>
                <a:t>Tratamiento del Riesgo según la Estrategia Empresarial</a:t>
              </a:r>
            </a:p>
          </p:txBody>
        </p:sp>
      </p:gr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60" name="Table"/>
          <p:cNvGraphicFramePr/>
          <p:nvPr/>
        </p:nvGraphicFramePr>
        <p:xfrm>
          <a:off x="6547229" y="2394223"/>
          <a:ext cx="17723755" cy="107601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206609"/>
                <a:gridCol w="16504445"/>
              </a:tblGrid>
              <a:tr h="826723">
                <a:tc>
                  <a:txBody>
                    <a:bodyPr/>
                    <a:lstStyle/>
                    <a:p>
                      <a:pPr defTabSz="457200"/>
                      <a:r>
                        <a:rPr sz="3500">
                          <a:solidFill>
                            <a:srgbClr val="1D252C"/>
                          </a:solidFill>
                          <a:latin typeface="Helvetica"/>
                          <a:ea typeface="Helvetica"/>
                          <a:cs typeface="Helvetica"/>
                          <a:sym typeface="Helvetica"/>
                        </a:rPr>
                        <a:t>A</a:t>
                      </a:r>
                    </a:p>
                  </a:txBody>
                  <a:tcPr marL="0" marR="0" marT="0" marB="0" anchor="t" anchorCtr="0" horzOverflow="overflow">
                    <a:solidFill>
                      <a:srgbClr val="B2E4F7"/>
                    </a:solidFill>
                  </a:tcPr>
                </a:tc>
                <a:tc>
                  <a:txBody>
                    <a:bodyPr/>
                    <a:lstStyle/>
                    <a:p>
                      <a:pPr algn="l" defTabSz="457200"/>
                      <a:r>
                        <a:rPr sz="3500">
                          <a:solidFill>
                            <a:srgbClr val="1D252C"/>
                          </a:solidFill>
                          <a:latin typeface="Helvetica"/>
                          <a:ea typeface="Helvetica"/>
                          <a:cs typeface="Helvetica"/>
                          <a:sym typeface="Helvetica"/>
                        </a:rPr>
                        <a:t>Information Security Program Development</a:t>
                      </a:r>
                    </a:p>
                  </a:txBody>
                  <a:tcPr marL="0" marR="0" marT="0" marB="0" anchor="t" anchorCtr="0" horzOverflow="overflow">
                    <a:solidFill>
                      <a:srgbClr val="B2E4F7"/>
                    </a:solidFill>
                  </a:tcPr>
                </a:tc>
              </a:tr>
              <a:tr h="826723">
                <a:tc>
                  <a:txBody>
                    <a:bodyPr/>
                    <a:lstStyle/>
                    <a:p>
                      <a:pPr defTabSz="457200"/>
                      <a:r>
                        <a:rPr sz="3500">
                          <a:solidFill>
                            <a:srgbClr val="1D252C"/>
                          </a:solidFill>
                          <a:latin typeface="Helvetica"/>
                          <a:ea typeface="Helvetica"/>
                          <a:cs typeface="Helvetica"/>
                          <a:sym typeface="Helvetica"/>
                        </a:rPr>
                        <a:t>3A1</a:t>
                      </a:r>
                    </a:p>
                  </a:txBody>
                  <a:tcPr marL="0" marR="0" marT="0" marB="0" anchor="t" anchorCtr="0" horzOverflow="overflow"/>
                </a:tc>
                <a:tc>
                  <a:txBody>
                    <a:bodyPr/>
                    <a:lstStyle/>
                    <a:p>
                      <a:pPr algn="l" defTabSz="457200"/>
                      <a:r>
                        <a:rPr sz="3500">
                          <a:solidFill>
                            <a:srgbClr val="1D252C"/>
                          </a:solidFill>
                          <a:latin typeface="Helvetica"/>
                          <a:ea typeface="Helvetica"/>
                          <a:cs typeface="Helvetica"/>
                          <a:sym typeface="Helvetica"/>
                        </a:rPr>
                        <a:t>Information Security Program Resources (e.g., people, tools, technologies)</a:t>
                      </a:r>
                    </a:p>
                  </a:txBody>
                  <a:tcPr marL="0" marR="0" marT="0" marB="0" anchor="t" anchorCtr="0" horzOverflow="overflow"/>
                </a:tc>
              </a:tr>
              <a:tr h="826723">
                <a:tc>
                  <a:txBody>
                    <a:bodyPr/>
                    <a:lstStyle/>
                    <a:p>
                      <a:pPr defTabSz="457200"/>
                      <a:r>
                        <a:rPr sz="3500">
                          <a:solidFill>
                            <a:srgbClr val="1D252C"/>
                          </a:solidFill>
                          <a:latin typeface="Helvetica"/>
                          <a:ea typeface="Helvetica"/>
                          <a:cs typeface="Helvetica"/>
                          <a:sym typeface="Helvetica"/>
                        </a:rPr>
                        <a:t>3A2</a:t>
                      </a:r>
                    </a:p>
                  </a:txBody>
                  <a:tcPr marL="0" marR="0" marT="0" marB="0" anchor="t" anchorCtr="0" horzOverflow="overflow"/>
                </a:tc>
                <a:tc>
                  <a:txBody>
                    <a:bodyPr/>
                    <a:lstStyle/>
                    <a:p>
                      <a:pPr algn="l" defTabSz="457200"/>
                      <a:r>
                        <a:rPr sz="3500">
                          <a:solidFill>
                            <a:srgbClr val="1D252C"/>
                          </a:solidFill>
                          <a:latin typeface="Helvetica"/>
                          <a:ea typeface="Helvetica"/>
                          <a:cs typeface="Helvetica"/>
                          <a:sym typeface="Helvetica"/>
                        </a:rPr>
                        <a:t>Information Asset Identification and Classification</a:t>
                      </a:r>
                    </a:p>
                  </a:txBody>
                  <a:tcPr marL="0" marR="0" marT="0" marB="0" anchor="t" anchorCtr="0" horzOverflow="overflow"/>
                </a:tc>
              </a:tr>
              <a:tr h="826723">
                <a:tc>
                  <a:txBody>
                    <a:bodyPr/>
                    <a:lstStyle/>
                    <a:p>
                      <a:pPr defTabSz="457200"/>
                      <a:r>
                        <a:rPr sz="3500">
                          <a:solidFill>
                            <a:srgbClr val="1D252C"/>
                          </a:solidFill>
                          <a:latin typeface="Helvetica"/>
                          <a:ea typeface="Helvetica"/>
                          <a:cs typeface="Helvetica"/>
                          <a:sym typeface="Helvetica"/>
                        </a:rPr>
                        <a:t>3A3</a:t>
                      </a:r>
                    </a:p>
                  </a:txBody>
                  <a:tcPr marL="0" marR="0" marT="0" marB="0" anchor="t" anchorCtr="0" horzOverflow="overflow"/>
                </a:tc>
                <a:tc>
                  <a:txBody>
                    <a:bodyPr/>
                    <a:lstStyle/>
                    <a:p>
                      <a:pPr algn="l" defTabSz="457200"/>
                      <a:r>
                        <a:rPr sz="3500">
                          <a:solidFill>
                            <a:srgbClr val="1D252C"/>
                          </a:solidFill>
                          <a:latin typeface="Helvetica"/>
                          <a:ea typeface="Helvetica"/>
                          <a:cs typeface="Helvetica"/>
                          <a:sym typeface="Helvetica"/>
                        </a:rPr>
                        <a:t>Industry Standards and Frameworks for Information Security</a:t>
                      </a:r>
                    </a:p>
                  </a:txBody>
                  <a:tcPr marL="0" marR="0" marT="0" marB="0" anchor="t" anchorCtr="0" horzOverflow="overflow"/>
                </a:tc>
              </a:tr>
              <a:tr h="826723">
                <a:tc>
                  <a:txBody>
                    <a:bodyPr/>
                    <a:lstStyle/>
                    <a:p>
                      <a:pPr defTabSz="457200"/>
                      <a:r>
                        <a:rPr sz="3500">
                          <a:solidFill>
                            <a:srgbClr val="1D252C"/>
                          </a:solidFill>
                          <a:latin typeface="Helvetica"/>
                          <a:ea typeface="Helvetica"/>
                          <a:cs typeface="Helvetica"/>
                          <a:sym typeface="Helvetica"/>
                        </a:rPr>
                        <a:t>3A4</a:t>
                      </a:r>
                    </a:p>
                  </a:txBody>
                  <a:tcPr marL="0" marR="0" marT="0" marB="0" anchor="t" anchorCtr="0" horzOverflow="overflow"/>
                </a:tc>
                <a:tc>
                  <a:txBody>
                    <a:bodyPr/>
                    <a:lstStyle/>
                    <a:p>
                      <a:pPr algn="l" defTabSz="457200"/>
                      <a:r>
                        <a:rPr sz="3500">
                          <a:solidFill>
                            <a:srgbClr val="1D252C"/>
                          </a:solidFill>
                          <a:latin typeface="Helvetica"/>
                          <a:ea typeface="Helvetica"/>
                          <a:cs typeface="Helvetica"/>
                          <a:sym typeface="Helvetica"/>
                        </a:rPr>
                        <a:t>Information Security Policies, Procedures, and Guidelines</a:t>
                      </a:r>
                    </a:p>
                  </a:txBody>
                  <a:tcPr marL="0" marR="0" marT="0" marB="0" anchor="t" anchorCtr="0" horzOverflow="overflow"/>
                </a:tc>
              </a:tr>
              <a:tr h="826723">
                <a:tc>
                  <a:txBody>
                    <a:bodyPr/>
                    <a:lstStyle/>
                    <a:p>
                      <a:pPr defTabSz="457200"/>
                      <a:r>
                        <a:rPr sz="3500">
                          <a:solidFill>
                            <a:srgbClr val="1D252C"/>
                          </a:solidFill>
                          <a:latin typeface="Helvetica"/>
                          <a:ea typeface="Helvetica"/>
                          <a:cs typeface="Helvetica"/>
                          <a:sym typeface="Helvetica"/>
                        </a:rPr>
                        <a:t>3A5</a:t>
                      </a:r>
                    </a:p>
                  </a:txBody>
                  <a:tcPr marL="0" marR="0" marT="0" marB="0" anchor="t" anchorCtr="0" horzOverflow="overflow"/>
                </a:tc>
                <a:tc>
                  <a:txBody>
                    <a:bodyPr/>
                    <a:lstStyle/>
                    <a:p>
                      <a:pPr algn="l" defTabSz="457200"/>
                      <a:r>
                        <a:rPr sz="3500">
                          <a:solidFill>
                            <a:srgbClr val="1D252C"/>
                          </a:solidFill>
                          <a:latin typeface="Helvetica"/>
                          <a:ea typeface="Helvetica"/>
                          <a:cs typeface="Helvetica"/>
                          <a:sym typeface="Helvetica"/>
                        </a:rPr>
                        <a:t>Information Security Program Metrics</a:t>
                      </a:r>
                    </a:p>
                  </a:txBody>
                  <a:tcPr marL="0" marR="0" marT="0" marB="0" anchor="t" anchorCtr="0" horzOverflow="overflow"/>
                </a:tc>
              </a:tr>
              <a:tr h="826723">
                <a:tc>
                  <a:txBody>
                    <a:bodyPr/>
                    <a:lstStyle/>
                    <a:p>
                      <a:pPr defTabSz="457200"/>
                      <a:r>
                        <a:rPr sz="3500">
                          <a:solidFill>
                            <a:srgbClr val="1D252C"/>
                          </a:solidFill>
                          <a:latin typeface="Helvetica"/>
                          <a:ea typeface="Helvetica"/>
                          <a:cs typeface="Helvetica"/>
                          <a:sym typeface="Helvetica"/>
                        </a:rPr>
                        <a:t>B</a:t>
                      </a:r>
                    </a:p>
                  </a:txBody>
                  <a:tcPr marL="0" marR="0" marT="0" marB="0" anchor="t" anchorCtr="0" horzOverflow="overflow">
                    <a:solidFill>
                      <a:srgbClr val="B2E4F7"/>
                    </a:solidFill>
                  </a:tcPr>
                </a:tc>
                <a:tc>
                  <a:txBody>
                    <a:bodyPr/>
                    <a:lstStyle/>
                    <a:p>
                      <a:pPr algn="l" defTabSz="457200"/>
                      <a:r>
                        <a:rPr sz="3500">
                          <a:solidFill>
                            <a:srgbClr val="1D252C"/>
                          </a:solidFill>
                          <a:latin typeface="Helvetica"/>
                          <a:ea typeface="Helvetica"/>
                          <a:cs typeface="Helvetica"/>
                          <a:sym typeface="Helvetica"/>
                        </a:rPr>
                        <a:t>Information Security Program Management</a:t>
                      </a:r>
                    </a:p>
                  </a:txBody>
                  <a:tcPr marL="0" marR="0" marT="0" marB="0" anchor="t" anchorCtr="0" horzOverflow="overflow">
                    <a:solidFill>
                      <a:srgbClr val="B2E4F7"/>
                    </a:solidFill>
                  </a:tcPr>
                </a:tc>
              </a:tr>
              <a:tr h="826723">
                <a:tc>
                  <a:txBody>
                    <a:bodyPr/>
                    <a:lstStyle/>
                    <a:p>
                      <a:pPr defTabSz="457200"/>
                      <a:r>
                        <a:rPr sz="3500">
                          <a:solidFill>
                            <a:srgbClr val="1D252C"/>
                          </a:solidFill>
                          <a:latin typeface="Helvetica"/>
                          <a:ea typeface="Helvetica"/>
                          <a:cs typeface="Helvetica"/>
                          <a:sym typeface="Helvetica"/>
                        </a:rPr>
                        <a:t>3B1</a:t>
                      </a:r>
                    </a:p>
                  </a:txBody>
                  <a:tcPr marL="0" marR="0" marT="0" marB="0" anchor="t" anchorCtr="0" horzOverflow="overflow"/>
                </a:tc>
                <a:tc>
                  <a:txBody>
                    <a:bodyPr/>
                    <a:lstStyle/>
                    <a:p>
                      <a:pPr algn="l" defTabSz="457200"/>
                      <a:r>
                        <a:rPr sz="3500">
                          <a:solidFill>
                            <a:srgbClr val="1D252C"/>
                          </a:solidFill>
                          <a:latin typeface="Helvetica"/>
                          <a:ea typeface="Helvetica"/>
                          <a:cs typeface="Helvetica"/>
                          <a:sym typeface="Helvetica"/>
                        </a:rPr>
                        <a:t>Information Security Control Design and Selection</a:t>
                      </a:r>
                    </a:p>
                  </a:txBody>
                  <a:tcPr marL="0" marR="0" marT="0" marB="0" anchor="t" anchorCtr="0" horzOverflow="overflow"/>
                </a:tc>
              </a:tr>
              <a:tr h="826723">
                <a:tc>
                  <a:txBody>
                    <a:bodyPr/>
                    <a:lstStyle/>
                    <a:p>
                      <a:pPr defTabSz="457200"/>
                      <a:r>
                        <a:rPr sz="3500">
                          <a:solidFill>
                            <a:srgbClr val="1D252C"/>
                          </a:solidFill>
                          <a:latin typeface="Helvetica"/>
                          <a:ea typeface="Helvetica"/>
                          <a:cs typeface="Helvetica"/>
                          <a:sym typeface="Helvetica"/>
                        </a:rPr>
                        <a:t>3B2</a:t>
                      </a:r>
                    </a:p>
                  </a:txBody>
                  <a:tcPr marL="0" marR="0" marT="0" marB="0" anchor="t" anchorCtr="0" horzOverflow="overflow"/>
                </a:tc>
                <a:tc>
                  <a:txBody>
                    <a:bodyPr/>
                    <a:lstStyle/>
                    <a:p>
                      <a:pPr algn="l" defTabSz="457200"/>
                      <a:r>
                        <a:rPr sz="3500">
                          <a:solidFill>
                            <a:srgbClr val="1D252C"/>
                          </a:solidFill>
                          <a:latin typeface="Helvetica"/>
                          <a:ea typeface="Helvetica"/>
                          <a:cs typeface="Helvetica"/>
                          <a:sym typeface="Helvetica"/>
                        </a:rPr>
                        <a:t>Information Security Control Implementation and Integrations</a:t>
                      </a:r>
                    </a:p>
                  </a:txBody>
                  <a:tcPr marL="0" marR="0" marT="0" marB="0" anchor="t" anchorCtr="0" horzOverflow="overflow"/>
                </a:tc>
              </a:tr>
              <a:tr h="826723">
                <a:tc>
                  <a:txBody>
                    <a:bodyPr/>
                    <a:lstStyle/>
                    <a:p>
                      <a:pPr defTabSz="457200"/>
                      <a:r>
                        <a:rPr sz="3500">
                          <a:solidFill>
                            <a:srgbClr val="1D252C"/>
                          </a:solidFill>
                          <a:latin typeface="Helvetica"/>
                          <a:ea typeface="Helvetica"/>
                          <a:cs typeface="Helvetica"/>
                          <a:sym typeface="Helvetica"/>
                        </a:rPr>
                        <a:t>3B3</a:t>
                      </a:r>
                    </a:p>
                  </a:txBody>
                  <a:tcPr marL="0" marR="0" marT="0" marB="0" anchor="t" anchorCtr="0" horzOverflow="overflow"/>
                </a:tc>
                <a:tc>
                  <a:txBody>
                    <a:bodyPr/>
                    <a:lstStyle/>
                    <a:p>
                      <a:pPr algn="l" defTabSz="457200"/>
                      <a:r>
                        <a:rPr sz="3500">
                          <a:solidFill>
                            <a:srgbClr val="1D252C"/>
                          </a:solidFill>
                          <a:latin typeface="Helvetica"/>
                          <a:ea typeface="Helvetica"/>
                          <a:cs typeface="Helvetica"/>
                          <a:sym typeface="Helvetica"/>
                        </a:rPr>
                        <a:t>Information Security Control Testing and Evaluation</a:t>
                      </a:r>
                    </a:p>
                  </a:txBody>
                  <a:tcPr marL="0" marR="0" marT="0" marB="0" anchor="t" anchorCtr="0" horzOverflow="overflow"/>
                </a:tc>
              </a:tr>
              <a:tr h="826723">
                <a:tc>
                  <a:txBody>
                    <a:bodyPr/>
                    <a:lstStyle/>
                    <a:p>
                      <a:pPr defTabSz="457200"/>
                      <a:r>
                        <a:rPr sz="3500">
                          <a:solidFill>
                            <a:srgbClr val="1D252C"/>
                          </a:solidFill>
                          <a:latin typeface="Helvetica"/>
                          <a:ea typeface="Helvetica"/>
                          <a:cs typeface="Helvetica"/>
                          <a:sym typeface="Helvetica"/>
                        </a:rPr>
                        <a:t>3B4</a:t>
                      </a:r>
                    </a:p>
                  </a:txBody>
                  <a:tcPr marL="0" marR="0" marT="0" marB="0" anchor="t" anchorCtr="0" horzOverflow="overflow"/>
                </a:tc>
                <a:tc>
                  <a:txBody>
                    <a:bodyPr/>
                    <a:lstStyle/>
                    <a:p>
                      <a:pPr algn="l" defTabSz="457200"/>
                      <a:r>
                        <a:rPr sz="3500">
                          <a:solidFill>
                            <a:srgbClr val="1D252C"/>
                          </a:solidFill>
                          <a:latin typeface="Helvetica"/>
                          <a:ea typeface="Helvetica"/>
                          <a:cs typeface="Helvetica"/>
                          <a:sym typeface="Helvetica"/>
                        </a:rPr>
                        <a:t>Information Security Awareness and Training/td&gt;</a:t>
                      </a:r>
                    </a:p>
                  </a:txBody>
                  <a:tcPr marL="0" marR="0" marT="0" marB="0" anchor="t" anchorCtr="0" horzOverflow="overflow"/>
                </a:tc>
              </a:tr>
              <a:tr h="826723">
                <a:tc>
                  <a:txBody>
                    <a:bodyPr/>
                    <a:lstStyle/>
                    <a:p>
                      <a:pPr defTabSz="457200"/>
                      <a:r>
                        <a:rPr sz="3500">
                          <a:solidFill>
                            <a:srgbClr val="1D252C"/>
                          </a:solidFill>
                          <a:latin typeface="Helvetica"/>
                          <a:ea typeface="Helvetica"/>
                          <a:cs typeface="Helvetica"/>
                          <a:sym typeface="Helvetica"/>
                        </a:rPr>
                        <a:t>3B5</a:t>
                      </a:r>
                    </a:p>
                  </a:txBody>
                  <a:tcPr marL="0" marR="0" marT="0" marB="0" anchor="t" anchorCtr="0" horzOverflow="overflow"/>
                </a:tc>
                <a:tc>
                  <a:txBody>
                    <a:bodyPr/>
                    <a:lstStyle/>
                    <a:p>
                      <a:pPr algn="l" defTabSz="457200"/>
                      <a:r>
                        <a:rPr sz="3500">
                          <a:solidFill>
                            <a:srgbClr val="1D252C"/>
                          </a:solidFill>
                          <a:latin typeface="Helvetica"/>
                          <a:ea typeface="Helvetica"/>
                          <a:cs typeface="Helvetica"/>
                          <a:sym typeface="Helvetica"/>
                        </a:rPr>
                        <a:t>Management of External Services (e.g., providers, suppliers, third parties, fourth parties)</a:t>
                      </a:r>
                    </a:p>
                  </a:txBody>
                  <a:tcPr marL="0" marR="0" marT="0" marB="0" anchor="t" anchorCtr="0" horzOverflow="overflow"/>
                </a:tc>
              </a:tr>
              <a:tr h="826723">
                <a:tc>
                  <a:txBody>
                    <a:bodyPr/>
                    <a:lstStyle/>
                    <a:p>
                      <a:pPr defTabSz="457200"/>
                      <a:r>
                        <a:rPr sz="3500">
                          <a:solidFill>
                            <a:srgbClr val="1D252C"/>
                          </a:solidFill>
                          <a:latin typeface="Helvetica"/>
                          <a:ea typeface="Helvetica"/>
                          <a:cs typeface="Helvetica"/>
                          <a:sym typeface="Helvetica"/>
                        </a:rPr>
                        <a:t>3B6</a:t>
                      </a:r>
                    </a:p>
                  </a:txBody>
                  <a:tcPr marL="0" marR="0" marT="0" marB="0" anchor="t" anchorCtr="0" horzOverflow="overflow"/>
                </a:tc>
                <a:tc>
                  <a:txBody>
                    <a:bodyPr/>
                    <a:lstStyle/>
                    <a:p>
                      <a:pPr algn="l" defTabSz="457200"/>
                      <a:r>
                        <a:rPr sz="3500">
                          <a:solidFill>
                            <a:srgbClr val="1D252C"/>
                          </a:solidFill>
                          <a:latin typeface="Helvetica"/>
                          <a:ea typeface="Helvetica"/>
                          <a:cs typeface="Helvetica"/>
                          <a:sym typeface="Helvetica"/>
                        </a:rPr>
                        <a:t>Information Security Program Communications and Reporting</a:t>
                      </a:r>
                    </a:p>
                  </a:txBody>
                  <a:tcPr marL="0" marR="0" marT="0" marB="0" anchor="t" anchorCtr="0" horzOverflow="overflow"/>
                </a:tc>
              </a:tr>
            </a:tbl>
          </a:graphicData>
        </a:graphic>
      </p:graphicFrame>
      <p:sp>
        <p:nvSpPr>
          <p:cNvPr id="261" name="Módulo 3 Programa de Seguridad de la Información (33%)"/>
          <p:cNvSpPr txBox="1"/>
          <p:nvPr/>
        </p:nvSpPr>
        <p:spPr>
          <a:xfrm>
            <a:off x="5332466" y="352984"/>
            <a:ext cx="18290669" cy="18085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b="1" sz="5500">
                <a:solidFill>
                  <a:srgbClr val="000000"/>
                </a:solidFill>
              </a:defRPr>
            </a:lvl1pPr>
          </a:lstStyle>
          <a:p>
            <a:pPr/>
            <a:r>
              <a:t>Módulo 3 Programa de Seguridad de la Información (33%)</a:t>
            </a:r>
          </a:p>
        </p:txBody>
      </p:sp>
      <p:sp>
        <p:nvSpPr>
          <p:cNvPr id="26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81" name="Group 8"/>
          <p:cNvGrpSpPr/>
          <p:nvPr/>
        </p:nvGrpSpPr>
        <p:grpSpPr>
          <a:xfrm>
            <a:off x="-1296892" y="3468280"/>
            <a:ext cx="8548883" cy="7297943"/>
            <a:chOff x="0" y="0"/>
            <a:chExt cx="8548882" cy="7297941"/>
          </a:xfrm>
        </p:grpSpPr>
        <p:grpSp>
          <p:nvGrpSpPr>
            <p:cNvPr id="265" name="Freeform: Shape 9"/>
            <p:cNvGrpSpPr/>
            <p:nvPr/>
          </p:nvGrpSpPr>
          <p:grpSpPr>
            <a:xfrm>
              <a:off x="-1" y="0"/>
              <a:ext cx="8548884" cy="1188522"/>
              <a:chOff x="0" y="0"/>
              <a:chExt cx="8548882" cy="1188521"/>
            </a:xfrm>
          </p:grpSpPr>
          <p:sp>
            <p:nvSpPr>
              <p:cNvPr id="263" name="Shape"/>
              <p:cNvSpPr/>
              <p:nvPr/>
            </p:nvSpPr>
            <p:spPr>
              <a:xfrm>
                <a:off x="0" y="788"/>
                <a:ext cx="8548883" cy="11869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750" y="0"/>
                    </a:lnTo>
                    <a:lnTo>
                      <a:pt x="20850" y="0"/>
                    </a:lnTo>
                    <a:lnTo>
                      <a:pt x="21600" y="10800"/>
                    </a:lnTo>
                    <a:lnTo>
                      <a:pt x="20850" y="21600"/>
                    </a:lnTo>
                    <a:lnTo>
                      <a:pt x="750" y="21600"/>
                    </a:lnTo>
                    <a:close/>
                  </a:path>
                </a:pathLst>
              </a:custGeom>
              <a:solidFill>
                <a:srgbClr val="6CB33F"/>
              </a:solidFill>
              <a:ln w="12700" cap="flat">
                <a:noFill/>
                <a:miter lim="400000"/>
              </a:ln>
              <a:effectLst>
                <a:outerShdw sx="100000" sy="100000" kx="0" ky="0" algn="b" rotWithShape="0" blurRad="50800" dist="38100" dir="5400000">
                  <a:srgbClr val="000000">
                    <a:alpha val="40000"/>
                  </a:srgbClr>
                </a:outerShdw>
              </a:effectLst>
            </p:spPr>
            <p:txBody>
              <a:bodyPr wrap="square" lIns="45719" tIns="45719" rIns="45719" bIns="45719" numCol="1" anchor="ctr">
                <a:noAutofit/>
              </a:bodyPr>
              <a:lstStyle/>
              <a:p>
                <a:pPr defTabSz="755650">
                  <a:lnSpc>
                    <a:spcPct val="90000"/>
                  </a:lnSpc>
                  <a:spcBef>
                    <a:spcPts val="700"/>
                  </a:spcBef>
                  <a:defRPr sz="1700">
                    <a:solidFill>
                      <a:srgbClr val="FFFFFF"/>
                    </a:solidFill>
                    <a:latin typeface="Arial"/>
                    <a:ea typeface="Arial"/>
                    <a:cs typeface="Arial"/>
                    <a:sym typeface="Arial"/>
                  </a:defRPr>
                </a:pPr>
              </a:p>
            </p:txBody>
          </p:sp>
          <p:sp>
            <p:nvSpPr>
              <p:cNvPr id="264" name="Activos de Información y Recursos"/>
              <p:cNvSpPr txBox="1"/>
              <p:nvPr/>
            </p:nvSpPr>
            <p:spPr>
              <a:xfrm>
                <a:off x="811318" y="0"/>
                <a:ext cx="6926245" cy="11885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6326" tIns="96326" rIns="96326" bIns="96326" numCol="1" anchor="ctr">
                <a:noAutofit/>
              </a:bodyPr>
              <a:lstStyle>
                <a:lvl1pPr defTabSz="755650">
                  <a:lnSpc>
                    <a:spcPct val="90000"/>
                  </a:lnSpc>
                  <a:spcBef>
                    <a:spcPts val="700"/>
                  </a:spcBef>
                  <a:defRPr sz="3000">
                    <a:solidFill>
                      <a:srgbClr val="FFFFFF"/>
                    </a:solidFill>
                    <a:latin typeface="Arial"/>
                    <a:ea typeface="Arial"/>
                    <a:cs typeface="Arial"/>
                    <a:sym typeface="Arial"/>
                  </a:defRPr>
                </a:lvl1pPr>
              </a:lstStyle>
              <a:p>
                <a:pPr/>
                <a:r>
                  <a:t>Activos de Información y Recursos</a:t>
                </a:r>
              </a:p>
            </p:txBody>
          </p:sp>
        </p:grpSp>
        <p:grpSp>
          <p:nvGrpSpPr>
            <p:cNvPr id="268" name="Freeform: Shape 10"/>
            <p:cNvGrpSpPr/>
            <p:nvPr/>
          </p:nvGrpSpPr>
          <p:grpSpPr>
            <a:xfrm>
              <a:off x="183992" y="1273043"/>
              <a:ext cx="8180898" cy="1137363"/>
              <a:chOff x="0" y="0"/>
              <a:chExt cx="8180897" cy="1137361"/>
            </a:xfrm>
          </p:grpSpPr>
          <p:sp>
            <p:nvSpPr>
              <p:cNvPr id="266" name="Shape"/>
              <p:cNvSpPr/>
              <p:nvPr/>
            </p:nvSpPr>
            <p:spPr>
              <a:xfrm>
                <a:off x="0" y="754"/>
                <a:ext cx="8180898" cy="11358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750" y="0"/>
                    </a:lnTo>
                    <a:lnTo>
                      <a:pt x="20850" y="0"/>
                    </a:lnTo>
                    <a:lnTo>
                      <a:pt x="21600" y="10800"/>
                    </a:lnTo>
                    <a:lnTo>
                      <a:pt x="20850" y="21600"/>
                    </a:lnTo>
                    <a:lnTo>
                      <a:pt x="750" y="21600"/>
                    </a:lnTo>
                    <a:close/>
                  </a:path>
                </a:pathLst>
              </a:custGeom>
              <a:solidFill>
                <a:srgbClr val="38B134"/>
              </a:solidFill>
              <a:ln w="12700" cap="flat">
                <a:noFill/>
                <a:miter lim="400000"/>
              </a:ln>
              <a:effectLst>
                <a:outerShdw sx="100000" sy="100000" kx="0" ky="0" algn="b" rotWithShape="0" blurRad="50800" dist="38100" dir="5400000">
                  <a:srgbClr val="000000">
                    <a:alpha val="40000"/>
                  </a:srgbClr>
                </a:outerShdw>
              </a:effectLst>
            </p:spPr>
            <p:txBody>
              <a:bodyPr wrap="square" lIns="45719" tIns="45719" rIns="45719" bIns="45719" numCol="1" anchor="ctr">
                <a:noAutofit/>
              </a:bodyPr>
              <a:lstStyle/>
              <a:p>
                <a:pPr defTabSz="755650">
                  <a:lnSpc>
                    <a:spcPct val="90000"/>
                  </a:lnSpc>
                  <a:spcBef>
                    <a:spcPts val="700"/>
                  </a:spcBef>
                  <a:defRPr sz="1700">
                    <a:solidFill>
                      <a:srgbClr val="FFFFFF"/>
                    </a:solidFill>
                    <a:latin typeface="Arial"/>
                    <a:ea typeface="Arial"/>
                    <a:cs typeface="Arial"/>
                    <a:sym typeface="Arial"/>
                  </a:defRPr>
                </a:pPr>
              </a:p>
            </p:txBody>
          </p:sp>
          <p:sp>
            <p:nvSpPr>
              <p:cNvPr id="267" name="Política de Seguridad de la Información"/>
              <p:cNvSpPr txBox="1"/>
              <p:nvPr/>
            </p:nvSpPr>
            <p:spPr>
              <a:xfrm>
                <a:off x="776395" y="0"/>
                <a:ext cx="6628107" cy="11373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6326" tIns="96326" rIns="96326" bIns="96326" numCol="1" anchor="ctr">
                <a:noAutofit/>
              </a:bodyPr>
              <a:lstStyle>
                <a:lvl1pPr defTabSz="755650">
                  <a:lnSpc>
                    <a:spcPct val="90000"/>
                  </a:lnSpc>
                  <a:spcBef>
                    <a:spcPts val="700"/>
                  </a:spcBef>
                  <a:defRPr sz="3000">
                    <a:solidFill>
                      <a:srgbClr val="FFFFFF"/>
                    </a:solidFill>
                    <a:latin typeface="Arial"/>
                    <a:ea typeface="Arial"/>
                    <a:cs typeface="Arial"/>
                    <a:sym typeface="Arial"/>
                  </a:defRPr>
                </a:lvl1pPr>
              </a:lstStyle>
              <a:p>
                <a:pPr/>
                <a:r>
                  <a:t>Política de Seguridad de la Información</a:t>
                </a:r>
              </a:p>
            </p:txBody>
          </p:sp>
        </p:grpSp>
        <p:grpSp>
          <p:nvGrpSpPr>
            <p:cNvPr id="271" name="Freeform: Shape 11"/>
            <p:cNvGrpSpPr/>
            <p:nvPr/>
          </p:nvGrpSpPr>
          <p:grpSpPr>
            <a:xfrm>
              <a:off x="183992" y="2299976"/>
              <a:ext cx="8180898" cy="1527266"/>
              <a:chOff x="0" y="0"/>
              <a:chExt cx="8180897" cy="1527264"/>
            </a:xfrm>
          </p:grpSpPr>
          <p:sp>
            <p:nvSpPr>
              <p:cNvPr id="269" name="Shape"/>
              <p:cNvSpPr/>
              <p:nvPr/>
            </p:nvSpPr>
            <p:spPr>
              <a:xfrm>
                <a:off x="0" y="195705"/>
                <a:ext cx="8180898" cy="11358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750" y="0"/>
                    </a:lnTo>
                    <a:lnTo>
                      <a:pt x="20850" y="0"/>
                    </a:lnTo>
                    <a:lnTo>
                      <a:pt x="21600" y="10800"/>
                    </a:lnTo>
                    <a:lnTo>
                      <a:pt x="20850" y="21600"/>
                    </a:lnTo>
                    <a:lnTo>
                      <a:pt x="750" y="21600"/>
                    </a:lnTo>
                    <a:close/>
                  </a:path>
                </a:pathLst>
              </a:custGeom>
              <a:solidFill>
                <a:srgbClr val="29AE53"/>
              </a:solidFill>
              <a:ln w="12700" cap="flat">
                <a:noFill/>
                <a:miter lim="400000"/>
              </a:ln>
              <a:effectLst>
                <a:outerShdw sx="100000" sy="100000" kx="0" ky="0" algn="b" rotWithShape="0" blurRad="50800" dist="38100" dir="5400000">
                  <a:srgbClr val="000000">
                    <a:alpha val="40000"/>
                  </a:srgbClr>
                </a:outerShdw>
              </a:effectLst>
            </p:spPr>
            <p:txBody>
              <a:bodyPr wrap="square" lIns="45719" tIns="45719" rIns="45719" bIns="45719" numCol="1" anchor="ctr">
                <a:noAutofit/>
              </a:bodyPr>
              <a:lstStyle/>
              <a:p>
                <a:pPr defTabSz="755650">
                  <a:lnSpc>
                    <a:spcPct val="90000"/>
                  </a:lnSpc>
                  <a:spcBef>
                    <a:spcPts val="700"/>
                  </a:spcBef>
                  <a:defRPr sz="1700">
                    <a:solidFill>
                      <a:srgbClr val="FFFFFF"/>
                    </a:solidFill>
                    <a:latin typeface="Arial"/>
                    <a:ea typeface="Arial"/>
                    <a:cs typeface="Arial"/>
                    <a:sym typeface="Arial"/>
                  </a:defRPr>
                </a:pPr>
              </a:p>
            </p:txBody>
          </p:sp>
          <p:sp>
            <p:nvSpPr>
              <p:cNvPr id="270" name="El programa de gestión de la Seguridad de la Información"/>
              <p:cNvSpPr txBox="1"/>
              <p:nvPr/>
            </p:nvSpPr>
            <p:spPr>
              <a:xfrm>
                <a:off x="776395" y="-1"/>
                <a:ext cx="6628107" cy="15272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6326" tIns="96326" rIns="96326" bIns="96326" numCol="1" anchor="ctr">
                <a:noAutofit/>
              </a:bodyPr>
              <a:lstStyle>
                <a:lvl1pPr defTabSz="755650">
                  <a:lnSpc>
                    <a:spcPct val="90000"/>
                  </a:lnSpc>
                  <a:spcBef>
                    <a:spcPts val="700"/>
                  </a:spcBef>
                  <a:defRPr sz="3000">
                    <a:solidFill>
                      <a:srgbClr val="FFFFFF"/>
                    </a:solidFill>
                    <a:latin typeface="Arial"/>
                    <a:ea typeface="Arial"/>
                    <a:cs typeface="Arial"/>
                    <a:sym typeface="Arial"/>
                  </a:defRPr>
                </a:lvl1pPr>
              </a:lstStyle>
              <a:p>
                <a:pPr/>
                <a:r>
                  <a:t>El programa de gestión de la Seguridad de la Información</a:t>
                </a:r>
              </a:p>
            </p:txBody>
          </p:sp>
        </p:grpSp>
        <p:grpSp>
          <p:nvGrpSpPr>
            <p:cNvPr id="274" name="Freeform: Shape 12"/>
            <p:cNvGrpSpPr/>
            <p:nvPr/>
          </p:nvGrpSpPr>
          <p:grpSpPr>
            <a:xfrm>
              <a:off x="183992" y="3716811"/>
              <a:ext cx="8180898" cy="1137363"/>
              <a:chOff x="0" y="0"/>
              <a:chExt cx="8180897" cy="1137361"/>
            </a:xfrm>
          </p:grpSpPr>
          <p:sp>
            <p:nvSpPr>
              <p:cNvPr id="272" name="Shape"/>
              <p:cNvSpPr/>
              <p:nvPr/>
            </p:nvSpPr>
            <p:spPr>
              <a:xfrm>
                <a:off x="0" y="754"/>
                <a:ext cx="8180898" cy="11358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750" y="0"/>
                    </a:lnTo>
                    <a:lnTo>
                      <a:pt x="20850" y="0"/>
                    </a:lnTo>
                    <a:lnTo>
                      <a:pt x="21600" y="10800"/>
                    </a:lnTo>
                    <a:lnTo>
                      <a:pt x="20850" y="21600"/>
                    </a:lnTo>
                    <a:lnTo>
                      <a:pt x="750" y="21600"/>
                    </a:lnTo>
                    <a:close/>
                  </a:path>
                </a:pathLst>
              </a:custGeom>
              <a:solidFill>
                <a:srgbClr val="1FAA7D"/>
              </a:solidFill>
              <a:ln w="12700" cap="flat">
                <a:noFill/>
                <a:miter lim="400000"/>
              </a:ln>
              <a:effectLst>
                <a:outerShdw sx="100000" sy="100000" kx="0" ky="0" algn="b" rotWithShape="0" blurRad="50800" dist="38100" dir="5400000">
                  <a:srgbClr val="000000">
                    <a:alpha val="40000"/>
                  </a:srgbClr>
                </a:outerShdw>
              </a:effectLst>
            </p:spPr>
            <p:txBody>
              <a:bodyPr wrap="square" lIns="45719" tIns="45719" rIns="45719" bIns="45719" numCol="1" anchor="ctr">
                <a:noAutofit/>
              </a:bodyPr>
              <a:lstStyle/>
              <a:p>
                <a:pPr defTabSz="755650">
                  <a:lnSpc>
                    <a:spcPct val="90000"/>
                  </a:lnSpc>
                  <a:spcBef>
                    <a:spcPts val="700"/>
                  </a:spcBef>
                  <a:defRPr sz="1700">
                    <a:solidFill>
                      <a:srgbClr val="FFFFFF"/>
                    </a:solidFill>
                    <a:latin typeface="Arial"/>
                    <a:ea typeface="Arial"/>
                    <a:cs typeface="Arial"/>
                    <a:sym typeface="Arial"/>
                  </a:defRPr>
                </a:pPr>
              </a:p>
            </p:txBody>
          </p:sp>
          <p:sp>
            <p:nvSpPr>
              <p:cNvPr id="273" name="Selección e Implementación de  Controles"/>
              <p:cNvSpPr txBox="1"/>
              <p:nvPr/>
            </p:nvSpPr>
            <p:spPr>
              <a:xfrm>
                <a:off x="776395" y="0"/>
                <a:ext cx="6628107" cy="11373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6326" tIns="96326" rIns="96326" bIns="96326" numCol="1" anchor="ctr">
                <a:noAutofit/>
              </a:bodyPr>
              <a:lstStyle>
                <a:lvl1pPr defTabSz="755650">
                  <a:lnSpc>
                    <a:spcPct val="90000"/>
                  </a:lnSpc>
                  <a:spcBef>
                    <a:spcPts val="700"/>
                  </a:spcBef>
                  <a:defRPr sz="3000">
                    <a:solidFill>
                      <a:srgbClr val="FFFFFF"/>
                    </a:solidFill>
                    <a:latin typeface="Arial"/>
                    <a:ea typeface="Arial"/>
                    <a:cs typeface="Arial"/>
                    <a:sym typeface="Arial"/>
                  </a:defRPr>
                </a:lvl1pPr>
              </a:lstStyle>
              <a:p>
                <a:pPr/>
                <a:r>
                  <a:t>Selección e Implementación de  Controles</a:t>
                </a:r>
              </a:p>
            </p:txBody>
          </p:sp>
        </p:grpSp>
        <p:grpSp>
          <p:nvGrpSpPr>
            <p:cNvPr id="277" name="Freeform: Shape 13"/>
            <p:cNvGrpSpPr/>
            <p:nvPr/>
          </p:nvGrpSpPr>
          <p:grpSpPr>
            <a:xfrm>
              <a:off x="183992" y="4938695"/>
              <a:ext cx="8180898" cy="1137363"/>
              <a:chOff x="0" y="0"/>
              <a:chExt cx="8180897" cy="1137361"/>
            </a:xfrm>
          </p:grpSpPr>
          <p:sp>
            <p:nvSpPr>
              <p:cNvPr id="275" name="Shape"/>
              <p:cNvSpPr/>
              <p:nvPr/>
            </p:nvSpPr>
            <p:spPr>
              <a:xfrm>
                <a:off x="0" y="754"/>
                <a:ext cx="8180898" cy="11358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750" y="0"/>
                    </a:lnTo>
                    <a:lnTo>
                      <a:pt x="20850" y="0"/>
                    </a:lnTo>
                    <a:lnTo>
                      <a:pt x="21600" y="10800"/>
                    </a:lnTo>
                    <a:lnTo>
                      <a:pt x="20850" y="21600"/>
                    </a:lnTo>
                    <a:lnTo>
                      <a:pt x="750" y="21600"/>
                    </a:lnTo>
                    <a:close/>
                  </a:path>
                </a:pathLst>
              </a:custGeom>
              <a:solidFill>
                <a:srgbClr val="17A2A6"/>
              </a:solidFill>
              <a:ln w="12700" cap="flat">
                <a:noFill/>
                <a:miter lim="400000"/>
              </a:ln>
              <a:effectLst>
                <a:outerShdw sx="100000" sy="100000" kx="0" ky="0" algn="b" rotWithShape="0" blurRad="50800" dist="38100" dir="5400000">
                  <a:srgbClr val="000000">
                    <a:alpha val="40000"/>
                  </a:srgbClr>
                </a:outerShdw>
              </a:effectLst>
            </p:spPr>
            <p:txBody>
              <a:bodyPr wrap="square" lIns="45719" tIns="45719" rIns="45719" bIns="45719" numCol="1" anchor="ctr">
                <a:noAutofit/>
              </a:bodyPr>
              <a:lstStyle/>
              <a:p>
                <a:pPr defTabSz="755650">
                  <a:lnSpc>
                    <a:spcPct val="90000"/>
                  </a:lnSpc>
                  <a:spcBef>
                    <a:spcPts val="700"/>
                  </a:spcBef>
                  <a:defRPr sz="1700">
                    <a:solidFill>
                      <a:srgbClr val="FFFFFF"/>
                    </a:solidFill>
                    <a:latin typeface="Arial"/>
                    <a:ea typeface="Arial"/>
                    <a:cs typeface="Arial"/>
                    <a:sym typeface="Arial"/>
                  </a:defRPr>
                </a:pPr>
              </a:p>
            </p:txBody>
          </p:sp>
          <p:sp>
            <p:nvSpPr>
              <p:cNvPr id="276" name="Evaluación y Reporte"/>
              <p:cNvSpPr txBox="1"/>
              <p:nvPr/>
            </p:nvSpPr>
            <p:spPr>
              <a:xfrm>
                <a:off x="776395" y="0"/>
                <a:ext cx="6628107" cy="11373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6326" tIns="96326" rIns="96326" bIns="96326" numCol="1" anchor="ctr">
                <a:noAutofit/>
              </a:bodyPr>
              <a:lstStyle>
                <a:lvl1pPr defTabSz="755650">
                  <a:lnSpc>
                    <a:spcPct val="90000"/>
                  </a:lnSpc>
                  <a:spcBef>
                    <a:spcPts val="700"/>
                  </a:spcBef>
                  <a:defRPr sz="3000">
                    <a:solidFill>
                      <a:srgbClr val="FFFFFF"/>
                    </a:solidFill>
                    <a:latin typeface="Arial"/>
                    <a:ea typeface="Arial"/>
                    <a:cs typeface="Arial"/>
                    <a:sym typeface="Arial"/>
                  </a:defRPr>
                </a:lvl1pPr>
              </a:lstStyle>
              <a:p>
                <a:pPr/>
                <a:r>
                  <a:t>Evaluación y Reporte</a:t>
                </a:r>
              </a:p>
            </p:txBody>
          </p:sp>
        </p:grpSp>
        <p:grpSp>
          <p:nvGrpSpPr>
            <p:cNvPr id="280" name="Freeform: Shape 14"/>
            <p:cNvGrpSpPr/>
            <p:nvPr/>
          </p:nvGrpSpPr>
          <p:grpSpPr>
            <a:xfrm>
              <a:off x="183992" y="6160580"/>
              <a:ext cx="8180898" cy="1137362"/>
              <a:chOff x="0" y="0"/>
              <a:chExt cx="8180897" cy="1137361"/>
            </a:xfrm>
          </p:grpSpPr>
          <p:sp>
            <p:nvSpPr>
              <p:cNvPr id="278" name="Shape"/>
              <p:cNvSpPr/>
              <p:nvPr/>
            </p:nvSpPr>
            <p:spPr>
              <a:xfrm>
                <a:off x="0" y="754"/>
                <a:ext cx="8180898" cy="11358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750" y="0"/>
                    </a:lnTo>
                    <a:lnTo>
                      <a:pt x="20850" y="0"/>
                    </a:lnTo>
                    <a:lnTo>
                      <a:pt x="21600" y="10800"/>
                    </a:lnTo>
                    <a:lnTo>
                      <a:pt x="20850" y="21600"/>
                    </a:lnTo>
                    <a:lnTo>
                      <a:pt x="750" y="21600"/>
                    </a:lnTo>
                    <a:close/>
                  </a:path>
                </a:pathLst>
              </a:custGeom>
              <a:solidFill>
                <a:srgbClr val="0F69A0"/>
              </a:solidFill>
              <a:ln w="12700" cap="flat">
                <a:noFill/>
                <a:miter lim="400000"/>
              </a:ln>
              <a:effectLst>
                <a:outerShdw sx="100000" sy="100000" kx="0" ky="0" algn="b" rotWithShape="0" blurRad="50800" dist="38100" dir="5400000">
                  <a:srgbClr val="000000">
                    <a:alpha val="40000"/>
                  </a:srgbClr>
                </a:outerShdw>
              </a:effectLst>
            </p:spPr>
            <p:txBody>
              <a:bodyPr wrap="square" lIns="45719" tIns="45719" rIns="45719" bIns="45719" numCol="1" anchor="ctr">
                <a:noAutofit/>
              </a:bodyPr>
              <a:lstStyle/>
              <a:p>
                <a:pPr defTabSz="755650">
                  <a:lnSpc>
                    <a:spcPct val="90000"/>
                  </a:lnSpc>
                  <a:spcBef>
                    <a:spcPts val="700"/>
                  </a:spcBef>
                  <a:defRPr sz="1700">
                    <a:solidFill>
                      <a:srgbClr val="FFFFFF"/>
                    </a:solidFill>
                    <a:latin typeface="Arial"/>
                    <a:ea typeface="Arial"/>
                    <a:cs typeface="Arial"/>
                    <a:sym typeface="Arial"/>
                  </a:defRPr>
                </a:pPr>
              </a:p>
            </p:txBody>
          </p:sp>
          <p:sp>
            <p:nvSpPr>
              <p:cNvPr id="279" name="Concientización y entrenamiento"/>
              <p:cNvSpPr txBox="1"/>
              <p:nvPr/>
            </p:nvSpPr>
            <p:spPr>
              <a:xfrm>
                <a:off x="1594531" y="-1"/>
                <a:ext cx="5070942" cy="11373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6326" tIns="96326" rIns="96326" bIns="96326" numCol="1" anchor="ctr">
                <a:noAutofit/>
              </a:bodyPr>
              <a:lstStyle>
                <a:lvl1pPr defTabSz="755650">
                  <a:lnSpc>
                    <a:spcPct val="90000"/>
                  </a:lnSpc>
                  <a:spcBef>
                    <a:spcPts val="700"/>
                  </a:spcBef>
                  <a:defRPr sz="3000">
                    <a:solidFill>
                      <a:srgbClr val="FFFFFF"/>
                    </a:solidFill>
                    <a:latin typeface="Arial"/>
                    <a:ea typeface="Arial"/>
                    <a:cs typeface="Arial"/>
                    <a:sym typeface="Arial"/>
                  </a:defRPr>
                </a:lvl1pPr>
              </a:lstStyle>
              <a:p>
                <a:pPr/>
                <a:r>
                  <a:t>Concientización y entrenamiento</a:t>
                </a:r>
              </a:p>
            </p:txBody>
          </p:sp>
        </p:grpSp>
      </p:gr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graphicFrame>
        <p:nvGraphicFramePr>
          <p:cNvPr id="283" name="Table"/>
          <p:cNvGraphicFramePr/>
          <p:nvPr/>
        </p:nvGraphicFramePr>
        <p:xfrm>
          <a:off x="6426480" y="2163726"/>
          <a:ext cx="17857062" cy="11204609"/>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440133"/>
                <a:gridCol w="16233136"/>
              </a:tblGrid>
              <a:tr h="799422">
                <a:tc>
                  <a:txBody>
                    <a:bodyPr/>
                    <a:lstStyle/>
                    <a:p>
                      <a:pPr defTabSz="457200"/>
                      <a:r>
                        <a:rPr sz="3500">
                          <a:solidFill>
                            <a:srgbClr val="1D252C"/>
                          </a:solidFill>
                          <a:latin typeface="Helvetica"/>
                          <a:ea typeface="Helvetica"/>
                          <a:cs typeface="Helvetica"/>
                          <a:sym typeface="Helvetica"/>
                        </a:rPr>
                        <a:t>A</a:t>
                      </a:r>
                    </a:p>
                  </a:txBody>
                  <a:tcPr marL="0" marR="0" marT="0" marB="0" anchor="t" anchorCtr="0" horzOverflow="overflow">
                    <a:solidFill>
                      <a:srgbClr val="B2E4F7"/>
                    </a:solidFill>
                  </a:tcPr>
                </a:tc>
                <a:tc>
                  <a:txBody>
                    <a:bodyPr/>
                    <a:lstStyle/>
                    <a:p>
                      <a:pPr algn="l" defTabSz="457200"/>
                      <a:r>
                        <a:rPr sz="3500">
                          <a:solidFill>
                            <a:srgbClr val="1D252C"/>
                          </a:solidFill>
                          <a:latin typeface="Helvetica"/>
                          <a:ea typeface="Helvetica"/>
                          <a:cs typeface="Helvetica"/>
                          <a:sym typeface="Helvetica"/>
                        </a:rPr>
                        <a:t>Incident Management Readiness</a:t>
                      </a:r>
                    </a:p>
                  </a:txBody>
                  <a:tcPr marL="0" marR="0" marT="0" marB="0" anchor="t" anchorCtr="0" horzOverflow="overflow">
                    <a:solidFill>
                      <a:srgbClr val="B2E4F7"/>
                    </a:solidFill>
                  </a:tcPr>
                </a:tc>
              </a:tr>
              <a:tr h="799422">
                <a:tc>
                  <a:txBody>
                    <a:bodyPr/>
                    <a:lstStyle/>
                    <a:p>
                      <a:pPr defTabSz="457200"/>
                      <a:r>
                        <a:rPr sz="3500">
                          <a:solidFill>
                            <a:srgbClr val="1D252C"/>
                          </a:solidFill>
                          <a:latin typeface="Helvetica"/>
                          <a:ea typeface="Helvetica"/>
                          <a:cs typeface="Helvetica"/>
                          <a:sym typeface="Helvetica"/>
                        </a:rPr>
                        <a:t>4A1</a:t>
                      </a:r>
                    </a:p>
                  </a:txBody>
                  <a:tcPr marL="0" marR="0" marT="0" marB="0" anchor="t" anchorCtr="0" horzOverflow="overflow"/>
                </a:tc>
                <a:tc>
                  <a:txBody>
                    <a:bodyPr/>
                    <a:lstStyle/>
                    <a:p>
                      <a:pPr algn="l" defTabSz="457200"/>
                      <a:r>
                        <a:rPr sz="3500">
                          <a:solidFill>
                            <a:srgbClr val="1D252C"/>
                          </a:solidFill>
                          <a:latin typeface="Helvetica"/>
                          <a:ea typeface="Helvetica"/>
                          <a:cs typeface="Helvetica"/>
                          <a:sym typeface="Helvetica"/>
                        </a:rPr>
                        <a:t>Incident Response Plan</a:t>
                      </a:r>
                    </a:p>
                  </a:txBody>
                  <a:tcPr marL="0" marR="0" marT="0" marB="0" anchor="t" anchorCtr="0" horzOverflow="overflow"/>
                </a:tc>
              </a:tr>
              <a:tr h="799422">
                <a:tc>
                  <a:txBody>
                    <a:bodyPr/>
                    <a:lstStyle/>
                    <a:p>
                      <a:pPr defTabSz="457200"/>
                      <a:r>
                        <a:rPr sz="3500">
                          <a:solidFill>
                            <a:srgbClr val="1D252C"/>
                          </a:solidFill>
                          <a:latin typeface="Helvetica"/>
                          <a:ea typeface="Helvetica"/>
                          <a:cs typeface="Helvetica"/>
                          <a:sym typeface="Helvetica"/>
                        </a:rPr>
                        <a:t>4A2</a:t>
                      </a:r>
                    </a:p>
                  </a:txBody>
                  <a:tcPr marL="0" marR="0" marT="0" marB="0" anchor="t" anchorCtr="0" horzOverflow="overflow"/>
                </a:tc>
                <a:tc>
                  <a:txBody>
                    <a:bodyPr/>
                    <a:lstStyle/>
                    <a:p>
                      <a:pPr algn="l" defTabSz="457200"/>
                      <a:r>
                        <a:rPr sz="3500">
                          <a:solidFill>
                            <a:srgbClr val="1D252C"/>
                          </a:solidFill>
                          <a:latin typeface="Helvetica"/>
                          <a:ea typeface="Helvetica"/>
                          <a:cs typeface="Helvetica"/>
                          <a:sym typeface="Helvetica"/>
                        </a:rPr>
                        <a:t>Business Impact Analysis (BIA)</a:t>
                      </a:r>
                    </a:p>
                  </a:txBody>
                  <a:tcPr marL="0" marR="0" marT="0" marB="0" anchor="t" anchorCtr="0" horzOverflow="overflow"/>
                </a:tc>
              </a:tr>
              <a:tr h="799422">
                <a:tc>
                  <a:txBody>
                    <a:bodyPr/>
                    <a:lstStyle/>
                    <a:p>
                      <a:pPr defTabSz="457200"/>
                      <a:r>
                        <a:rPr sz="3500">
                          <a:solidFill>
                            <a:srgbClr val="1D252C"/>
                          </a:solidFill>
                          <a:latin typeface="Helvetica"/>
                          <a:ea typeface="Helvetica"/>
                          <a:cs typeface="Helvetica"/>
                          <a:sym typeface="Helvetica"/>
                        </a:rPr>
                        <a:t>4A3</a:t>
                      </a:r>
                    </a:p>
                  </a:txBody>
                  <a:tcPr marL="0" marR="0" marT="0" marB="0" anchor="t" anchorCtr="0" horzOverflow="overflow"/>
                </a:tc>
                <a:tc>
                  <a:txBody>
                    <a:bodyPr/>
                    <a:lstStyle/>
                    <a:p>
                      <a:pPr algn="l" defTabSz="457200"/>
                      <a:r>
                        <a:rPr sz="3500">
                          <a:solidFill>
                            <a:srgbClr val="1D252C"/>
                          </a:solidFill>
                          <a:latin typeface="Helvetica"/>
                          <a:ea typeface="Helvetica"/>
                          <a:cs typeface="Helvetica"/>
                          <a:sym typeface="Helvetica"/>
                        </a:rPr>
                        <a:t>Business Continuity Plan (BCP)</a:t>
                      </a:r>
                    </a:p>
                  </a:txBody>
                  <a:tcPr marL="0" marR="0" marT="0" marB="0" anchor="t" anchorCtr="0" horzOverflow="overflow"/>
                </a:tc>
              </a:tr>
              <a:tr h="799422">
                <a:tc>
                  <a:txBody>
                    <a:bodyPr/>
                    <a:lstStyle/>
                    <a:p>
                      <a:pPr defTabSz="457200"/>
                      <a:r>
                        <a:rPr sz="3500">
                          <a:solidFill>
                            <a:srgbClr val="1D252C"/>
                          </a:solidFill>
                          <a:latin typeface="Helvetica"/>
                          <a:ea typeface="Helvetica"/>
                          <a:cs typeface="Helvetica"/>
                          <a:sym typeface="Helvetica"/>
                        </a:rPr>
                        <a:t>4A4</a:t>
                      </a:r>
                    </a:p>
                  </a:txBody>
                  <a:tcPr marL="0" marR="0" marT="0" marB="0" anchor="t" anchorCtr="0" horzOverflow="overflow"/>
                </a:tc>
                <a:tc>
                  <a:txBody>
                    <a:bodyPr/>
                    <a:lstStyle/>
                    <a:p>
                      <a:pPr algn="l" defTabSz="457200"/>
                      <a:r>
                        <a:rPr sz="3500">
                          <a:solidFill>
                            <a:srgbClr val="1D252C"/>
                          </a:solidFill>
                          <a:latin typeface="Helvetica"/>
                          <a:ea typeface="Helvetica"/>
                          <a:cs typeface="Helvetica"/>
                          <a:sym typeface="Helvetica"/>
                        </a:rPr>
                        <a:t>Disaster Recovery Plan (DRP)</a:t>
                      </a:r>
                    </a:p>
                  </a:txBody>
                  <a:tcPr marL="0" marR="0" marT="0" marB="0" anchor="t" anchorCtr="0" horzOverflow="overflow"/>
                </a:tc>
              </a:tr>
              <a:tr h="799422">
                <a:tc>
                  <a:txBody>
                    <a:bodyPr/>
                    <a:lstStyle/>
                    <a:p>
                      <a:pPr defTabSz="457200"/>
                      <a:r>
                        <a:rPr sz="3500">
                          <a:solidFill>
                            <a:srgbClr val="1D252C"/>
                          </a:solidFill>
                          <a:latin typeface="Helvetica"/>
                          <a:ea typeface="Helvetica"/>
                          <a:cs typeface="Helvetica"/>
                          <a:sym typeface="Helvetica"/>
                        </a:rPr>
                        <a:t>4A5</a:t>
                      </a:r>
                    </a:p>
                  </a:txBody>
                  <a:tcPr marL="0" marR="0" marT="0" marB="0" anchor="t" anchorCtr="0" horzOverflow="overflow"/>
                </a:tc>
                <a:tc>
                  <a:txBody>
                    <a:bodyPr/>
                    <a:lstStyle/>
                    <a:p>
                      <a:pPr algn="l" defTabSz="457200"/>
                      <a:r>
                        <a:rPr sz="3500">
                          <a:solidFill>
                            <a:srgbClr val="1D252C"/>
                          </a:solidFill>
                          <a:latin typeface="Helvetica"/>
                          <a:ea typeface="Helvetica"/>
                          <a:cs typeface="Helvetica"/>
                          <a:sym typeface="Helvetica"/>
                        </a:rPr>
                        <a:t>Incident Classification/Categorization</a:t>
                      </a:r>
                    </a:p>
                  </a:txBody>
                  <a:tcPr marL="0" marR="0" marT="0" marB="0" anchor="t" anchorCtr="0" horzOverflow="overflow"/>
                </a:tc>
              </a:tr>
              <a:tr h="799422">
                <a:tc>
                  <a:txBody>
                    <a:bodyPr/>
                    <a:lstStyle/>
                    <a:p>
                      <a:pPr defTabSz="457200"/>
                      <a:r>
                        <a:rPr sz="3500">
                          <a:solidFill>
                            <a:srgbClr val="1D252C"/>
                          </a:solidFill>
                          <a:latin typeface="Helvetica"/>
                          <a:ea typeface="Helvetica"/>
                          <a:cs typeface="Helvetica"/>
                          <a:sym typeface="Helvetica"/>
                        </a:rPr>
                        <a:t>4A6</a:t>
                      </a:r>
                    </a:p>
                  </a:txBody>
                  <a:tcPr marL="0" marR="0" marT="0" marB="0" anchor="t" anchorCtr="0" horzOverflow="overflow"/>
                </a:tc>
                <a:tc>
                  <a:txBody>
                    <a:bodyPr/>
                    <a:lstStyle/>
                    <a:p>
                      <a:pPr algn="l" defTabSz="457200"/>
                      <a:r>
                        <a:rPr sz="3500">
                          <a:solidFill>
                            <a:srgbClr val="1D252C"/>
                          </a:solidFill>
                          <a:latin typeface="Helvetica"/>
                          <a:ea typeface="Helvetica"/>
                          <a:cs typeface="Helvetica"/>
                          <a:sym typeface="Helvetica"/>
                        </a:rPr>
                        <a:t>Incident Management Training, Testing, and Evaluation</a:t>
                      </a:r>
                    </a:p>
                  </a:txBody>
                  <a:tcPr marL="0" marR="0" marT="0" marB="0" anchor="t" anchorCtr="0" horzOverflow="overflow"/>
                </a:tc>
              </a:tr>
              <a:tr h="799422">
                <a:tc>
                  <a:txBody>
                    <a:bodyPr/>
                    <a:lstStyle/>
                    <a:p>
                      <a:pPr defTabSz="457200"/>
                      <a:r>
                        <a:rPr sz="3500">
                          <a:solidFill>
                            <a:srgbClr val="1D252C"/>
                          </a:solidFill>
                          <a:latin typeface="Helvetica"/>
                          <a:ea typeface="Helvetica"/>
                          <a:cs typeface="Helvetica"/>
                          <a:sym typeface="Helvetica"/>
                        </a:rPr>
                        <a:t>B</a:t>
                      </a:r>
                    </a:p>
                  </a:txBody>
                  <a:tcPr marL="0" marR="0" marT="0" marB="0" anchor="t" anchorCtr="0" horzOverflow="overflow">
                    <a:solidFill>
                      <a:srgbClr val="B2E4F7"/>
                    </a:solidFill>
                  </a:tcPr>
                </a:tc>
                <a:tc>
                  <a:txBody>
                    <a:bodyPr/>
                    <a:lstStyle/>
                    <a:p>
                      <a:pPr algn="l" defTabSz="457200"/>
                      <a:r>
                        <a:rPr sz="3500">
                          <a:solidFill>
                            <a:srgbClr val="1D252C"/>
                          </a:solidFill>
                          <a:latin typeface="Helvetica"/>
                          <a:ea typeface="Helvetica"/>
                          <a:cs typeface="Helvetica"/>
                          <a:sym typeface="Helvetica"/>
                        </a:rPr>
                        <a:t>Incident Management Operations</a:t>
                      </a:r>
                    </a:p>
                  </a:txBody>
                  <a:tcPr marL="0" marR="0" marT="0" marB="0" anchor="t" anchorCtr="0" horzOverflow="overflow">
                    <a:solidFill>
                      <a:srgbClr val="B2E4F7"/>
                    </a:solidFill>
                  </a:tcPr>
                </a:tc>
              </a:tr>
              <a:tr h="799422">
                <a:tc>
                  <a:txBody>
                    <a:bodyPr/>
                    <a:lstStyle/>
                    <a:p>
                      <a:pPr defTabSz="457200"/>
                      <a:r>
                        <a:rPr sz="3500">
                          <a:solidFill>
                            <a:srgbClr val="1D252C"/>
                          </a:solidFill>
                          <a:latin typeface="Helvetica"/>
                          <a:ea typeface="Helvetica"/>
                          <a:cs typeface="Helvetica"/>
                          <a:sym typeface="Helvetica"/>
                        </a:rPr>
                        <a:t>4B1</a:t>
                      </a:r>
                    </a:p>
                  </a:txBody>
                  <a:tcPr marL="0" marR="0" marT="0" marB="0" anchor="t" anchorCtr="0" horzOverflow="overflow"/>
                </a:tc>
                <a:tc>
                  <a:txBody>
                    <a:bodyPr/>
                    <a:lstStyle/>
                    <a:p>
                      <a:pPr algn="l" defTabSz="457200"/>
                      <a:r>
                        <a:rPr sz="3500">
                          <a:solidFill>
                            <a:srgbClr val="1D252C"/>
                          </a:solidFill>
                          <a:latin typeface="Helvetica"/>
                          <a:ea typeface="Helvetica"/>
                          <a:cs typeface="Helvetica"/>
                          <a:sym typeface="Helvetica"/>
                        </a:rPr>
                        <a:t>Incident Management Tools and Techniques</a:t>
                      </a:r>
                    </a:p>
                  </a:txBody>
                  <a:tcPr marL="0" marR="0" marT="0" marB="0" anchor="t" anchorCtr="0" horzOverflow="overflow"/>
                </a:tc>
              </a:tr>
              <a:tr h="799422">
                <a:tc>
                  <a:txBody>
                    <a:bodyPr/>
                    <a:lstStyle/>
                    <a:p>
                      <a:pPr defTabSz="457200"/>
                      <a:r>
                        <a:rPr sz="3500">
                          <a:solidFill>
                            <a:srgbClr val="1D252C"/>
                          </a:solidFill>
                          <a:latin typeface="Helvetica"/>
                          <a:ea typeface="Helvetica"/>
                          <a:cs typeface="Helvetica"/>
                          <a:sym typeface="Helvetica"/>
                        </a:rPr>
                        <a:t>4B2</a:t>
                      </a:r>
                    </a:p>
                  </a:txBody>
                  <a:tcPr marL="0" marR="0" marT="0" marB="0" anchor="t" anchorCtr="0" horzOverflow="overflow"/>
                </a:tc>
                <a:tc>
                  <a:txBody>
                    <a:bodyPr/>
                    <a:lstStyle/>
                    <a:p>
                      <a:pPr algn="l" defTabSz="457200"/>
                      <a:r>
                        <a:rPr sz="3500">
                          <a:solidFill>
                            <a:srgbClr val="1D252C"/>
                          </a:solidFill>
                          <a:latin typeface="Helvetica"/>
                          <a:ea typeface="Helvetica"/>
                          <a:cs typeface="Helvetica"/>
                          <a:sym typeface="Helvetica"/>
                        </a:rPr>
                        <a:t>Incident Investigation and Evaluation</a:t>
                      </a:r>
                    </a:p>
                  </a:txBody>
                  <a:tcPr marL="0" marR="0" marT="0" marB="0" anchor="t" anchorCtr="0" horzOverflow="overflow"/>
                </a:tc>
              </a:tr>
              <a:tr h="799422">
                <a:tc>
                  <a:txBody>
                    <a:bodyPr/>
                    <a:lstStyle/>
                    <a:p>
                      <a:pPr defTabSz="457200"/>
                      <a:r>
                        <a:rPr sz="3500">
                          <a:solidFill>
                            <a:srgbClr val="1D252C"/>
                          </a:solidFill>
                          <a:latin typeface="Helvetica"/>
                          <a:ea typeface="Helvetica"/>
                          <a:cs typeface="Helvetica"/>
                          <a:sym typeface="Helvetica"/>
                        </a:rPr>
                        <a:t>4B3</a:t>
                      </a:r>
                    </a:p>
                  </a:txBody>
                  <a:tcPr marL="0" marR="0" marT="0" marB="0" anchor="t" anchorCtr="0" horzOverflow="overflow"/>
                </a:tc>
                <a:tc>
                  <a:txBody>
                    <a:bodyPr/>
                    <a:lstStyle/>
                    <a:p>
                      <a:pPr algn="l" defTabSz="457200"/>
                      <a:r>
                        <a:rPr sz="3500">
                          <a:solidFill>
                            <a:srgbClr val="1D252C"/>
                          </a:solidFill>
                          <a:latin typeface="Helvetica"/>
                          <a:ea typeface="Helvetica"/>
                          <a:cs typeface="Helvetica"/>
                          <a:sym typeface="Helvetica"/>
                        </a:rPr>
                        <a:t>Incident Containment Methods</a:t>
                      </a:r>
                    </a:p>
                  </a:txBody>
                  <a:tcPr marL="0" marR="0" marT="0" marB="0" anchor="t" anchorCtr="0" horzOverflow="overflow"/>
                </a:tc>
              </a:tr>
              <a:tr h="799422">
                <a:tc>
                  <a:txBody>
                    <a:bodyPr/>
                    <a:lstStyle/>
                    <a:p>
                      <a:pPr defTabSz="457200"/>
                      <a:r>
                        <a:rPr sz="3500">
                          <a:solidFill>
                            <a:srgbClr val="1D252C"/>
                          </a:solidFill>
                          <a:latin typeface="Helvetica"/>
                          <a:ea typeface="Helvetica"/>
                          <a:cs typeface="Helvetica"/>
                          <a:sym typeface="Helvetica"/>
                        </a:rPr>
                        <a:t>4B4</a:t>
                      </a:r>
                    </a:p>
                  </a:txBody>
                  <a:tcPr marL="0" marR="0" marT="0" marB="0" anchor="t" anchorCtr="0" horzOverflow="overflow"/>
                </a:tc>
                <a:tc>
                  <a:txBody>
                    <a:bodyPr/>
                    <a:lstStyle/>
                    <a:p>
                      <a:pPr algn="l" defTabSz="457200"/>
                      <a:r>
                        <a:rPr sz="3500">
                          <a:solidFill>
                            <a:srgbClr val="1D252C"/>
                          </a:solidFill>
                          <a:latin typeface="Helvetica"/>
                          <a:ea typeface="Helvetica"/>
                          <a:cs typeface="Helvetica"/>
                          <a:sym typeface="Helvetica"/>
                        </a:rPr>
                        <a:t>Incident Response Communications (e.g., reporting, notification, escalation)</a:t>
                      </a:r>
                    </a:p>
                  </a:txBody>
                  <a:tcPr marL="0" marR="0" marT="0" marB="0" anchor="t" anchorCtr="0" horzOverflow="overflow"/>
                </a:tc>
              </a:tr>
              <a:tr h="799422">
                <a:tc>
                  <a:txBody>
                    <a:bodyPr/>
                    <a:lstStyle/>
                    <a:p>
                      <a:pPr defTabSz="457200"/>
                      <a:r>
                        <a:rPr sz="3500">
                          <a:solidFill>
                            <a:srgbClr val="1D252C"/>
                          </a:solidFill>
                          <a:latin typeface="Helvetica"/>
                          <a:ea typeface="Helvetica"/>
                          <a:cs typeface="Helvetica"/>
                          <a:sym typeface="Helvetica"/>
                        </a:rPr>
                        <a:t>4B5</a:t>
                      </a:r>
                    </a:p>
                  </a:txBody>
                  <a:tcPr marL="0" marR="0" marT="0" marB="0" anchor="t" anchorCtr="0" horzOverflow="overflow"/>
                </a:tc>
                <a:tc>
                  <a:txBody>
                    <a:bodyPr/>
                    <a:lstStyle/>
                    <a:p>
                      <a:pPr algn="l" defTabSz="457200"/>
                      <a:r>
                        <a:rPr sz="3500">
                          <a:solidFill>
                            <a:srgbClr val="1D252C"/>
                          </a:solidFill>
                          <a:latin typeface="Helvetica"/>
                          <a:ea typeface="Helvetica"/>
                          <a:cs typeface="Helvetica"/>
                          <a:sym typeface="Helvetica"/>
                        </a:rPr>
                        <a:t>Incident Eradication and Recovery</a:t>
                      </a:r>
                    </a:p>
                  </a:txBody>
                  <a:tcPr marL="0" marR="0" marT="0" marB="0" anchor="t" anchorCtr="0" horzOverflow="overflow"/>
                </a:tc>
              </a:tr>
              <a:tr h="799422">
                <a:tc>
                  <a:txBody>
                    <a:bodyPr/>
                    <a:lstStyle/>
                    <a:p>
                      <a:pPr defTabSz="457200"/>
                      <a:r>
                        <a:rPr sz="3500">
                          <a:solidFill>
                            <a:srgbClr val="1D252C"/>
                          </a:solidFill>
                          <a:latin typeface="Helvetica"/>
                          <a:ea typeface="Helvetica"/>
                          <a:cs typeface="Helvetica"/>
                          <a:sym typeface="Helvetica"/>
                        </a:rPr>
                        <a:t>4B6</a:t>
                      </a:r>
                    </a:p>
                  </a:txBody>
                  <a:tcPr marL="0" marR="0" marT="0" marB="0" anchor="t" anchorCtr="0" horzOverflow="overflow"/>
                </a:tc>
                <a:tc>
                  <a:txBody>
                    <a:bodyPr/>
                    <a:lstStyle/>
                    <a:p>
                      <a:pPr algn="l" defTabSz="457200"/>
                      <a:r>
                        <a:rPr sz="3500">
                          <a:solidFill>
                            <a:srgbClr val="1D252C"/>
                          </a:solidFill>
                          <a:latin typeface="Helvetica"/>
                          <a:ea typeface="Helvetica"/>
                          <a:cs typeface="Helvetica"/>
                          <a:sym typeface="Helvetica"/>
                        </a:rPr>
                        <a:t>Post-incident Review Practices</a:t>
                      </a:r>
                    </a:p>
                  </a:txBody>
                  <a:tcPr marL="0" marR="0" marT="0" marB="0" anchor="t" anchorCtr="0" horzOverflow="overflow"/>
                </a:tc>
              </a:tr>
            </a:tbl>
          </a:graphicData>
        </a:graphic>
      </p:graphicFrame>
      <p:sp>
        <p:nvSpPr>
          <p:cNvPr id="284" name="Módulo 4 Gestión de Incidentes (30%)"/>
          <p:cNvSpPr txBox="1"/>
          <p:nvPr/>
        </p:nvSpPr>
        <p:spPr>
          <a:xfrm>
            <a:off x="4984073" y="395172"/>
            <a:ext cx="18992057" cy="9449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b="1" sz="5500">
                <a:solidFill>
                  <a:srgbClr val="000000"/>
                </a:solidFill>
              </a:defRPr>
            </a:lvl1pPr>
          </a:lstStyle>
          <a:p>
            <a:pPr/>
            <a:r>
              <a:t>Módulo 4 Gestión de Incidentes (30%)</a:t>
            </a:r>
          </a:p>
        </p:txBody>
      </p:sp>
      <p:sp>
        <p:nvSpPr>
          <p:cNvPr id="28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90" name="Group 4"/>
          <p:cNvGrpSpPr/>
          <p:nvPr/>
        </p:nvGrpSpPr>
        <p:grpSpPr>
          <a:xfrm>
            <a:off x="1932969" y="2823448"/>
            <a:ext cx="2728249" cy="2150188"/>
            <a:chOff x="0" y="1"/>
            <a:chExt cx="2728248" cy="2150186"/>
          </a:xfrm>
        </p:grpSpPr>
        <p:sp>
          <p:nvSpPr>
            <p:cNvPr id="286" name="Hexagon 17"/>
            <p:cNvSpPr/>
            <p:nvPr/>
          </p:nvSpPr>
          <p:spPr>
            <a:xfrm>
              <a:off x="-1" y="1"/>
              <a:ext cx="2494221" cy="21501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4655" y="0"/>
                  </a:lnTo>
                  <a:lnTo>
                    <a:pt x="16945" y="0"/>
                  </a:lnTo>
                  <a:lnTo>
                    <a:pt x="21600" y="10800"/>
                  </a:lnTo>
                  <a:lnTo>
                    <a:pt x="16945" y="21600"/>
                  </a:lnTo>
                  <a:lnTo>
                    <a:pt x="4655" y="21600"/>
                  </a:lnTo>
                  <a:close/>
                </a:path>
              </a:pathLst>
            </a:custGeom>
            <a:solidFill>
              <a:srgbClr val="1D2D5C"/>
            </a:solidFill>
            <a:ln w="12700" cap="flat">
              <a:noFill/>
              <a:miter lim="400000"/>
            </a:ln>
            <a:effectLst/>
          </p:spPr>
          <p:txBody>
            <a:bodyPr wrap="square" lIns="45719" tIns="45719" rIns="45719" bIns="45719" numCol="1" anchor="t">
              <a:noAutofit/>
            </a:bodyPr>
            <a:lstStyle/>
            <a:p>
              <a:pPr defTabSz="914400">
                <a:spcBef>
                  <a:spcPts val="900"/>
                </a:spcBef>
                <a:defRPr b="1" sz="2000">
                  <a:solidFill>
                    <a:srgbClr val="FFFFFF"/>
                  </a:solidFill>
                  <a:latin typeface="Arial"/>
                  <a:ea typeface="Arial"/>
                  <a:cs typeface="Arial"/>
                  <a:sym typeface="Arial"/>
                </a:defRPr>
              </a:pPr>
            </a:p>
          </p:txBody>
        </p:sp>
        <p:grpSp>
          <p:nvGrpSpPr>
            <p:cNvPr id="289" name="Oval 18"/>
            <p:cNvGrpSpPr/>
            <p:nvPr/>
          </p:nvGrpSpPr>
          <p:grpSpPr>
            <a:xfrm>
              <a:off x="1759636" y="1122234"/>
              <a:ext cx="968613" cy="913493"/>
              <a:chOff x="0" y="0"/>
              <a:chExt cx="968612" cy="913492"/>
            </a:xfrm>
          </p:grpSpPr>
          <p:sp>
            <p:nvSpPr>
              <p:cNvPr id="287" name="Oval"/>
              <p:cNvSpPr/>
              <p:nvPr/>
            </p:nvSpPr>
            <p:spPr>
              <a:xfrm>
                <a:off x="-1" y="-1"/>
                <a:ext cx="968614" cy="913494"/>
              </a:xfrm>
              <a:prstGeom prst="ellipse">
                <a:avLst/>
              </a:prstGeom>
              <a:solidFill>
                <a:srgbClr val="1D2D5C"/>
              </a:solidFill>
              <a:ln w="76200" cap="flat">
                <a:solidFill>
                  <a:srgbClr val="FFFFFF"/>
                </a:solidFill>
                <a:prstDash val="solid"/>
                <a:miter lim="800000"/>
              </a:ln>
              <a:effectLst/>
            </p:spPr>
            <p:txBody>
              <a:bodyPr wrap="square" lIns="45719" tIns="45719" rIns="45719" bIns="45719" numCol="1" anchor="ctr">
                <a:noAutofit/>
              </a:bodyPr>
              <a:lstStyle/>
              <a:p>
                <a:pPr defTabSz="914400">
                  <a:spcBef>
                    <a:spcPts val="900"/>
                  </a:spcBef>
                  <a:defRPr sz="1800">
                    <a:solidFill>
                      <a:srgbClr val="FFFFFF"/>
                    </a:solidFill>
                    <a:latin typeface="Arial"/>
                    <a:ea typeface="Arial"/>
                    <a:cs typeface="Arial"/>
                    <a:sym typeface="Arial"/>
                  </a:defRPr>
                </a:pPr>
              </a:p>
            </p:txBody>
          </p:sp>
          <p:sp>
            <p:nvSpPr>
              <p:cNvPr id="288" name="2x"/>
              <p:cNvSpPr txBox="1"/>
              <p:nvPr/>
            </p:nvSpPr>
            <p:spPr>
              <a:xfrm>
                <a:off x="225669" y="213642"/>
                <a:ext cx="517274" cy="4862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defTabSz="914400">
                  <a:spcBef>
                    <a:spcPts val="900"/>
                  </a:spcBef>
                  <a:defRPr b="1" sz="2800">
                    <a:solidFill>
                      <a:srgbClr val="FFFFFF"/>
                    </a:solidFill>
                    <a:latin typeface="Arial"/>
                    <a:ea typeface="Arial"/>
                    <a:cs typeface="Arial"/>
                    <a:sym typeface="Arial"/>
                  </a:defRPr>
                </a:lvl1pPr>
              </a:lstStyle>
              <a:p>
                <a:pPr/>
                <a:r>
                  <a:t>2x</a:t>
                </a:r>
              </a:p>
            </p:txBody>
          </p:sp>
        </p:grpSp>
      </p:grpSp>
      <p:grpSp>
        <p:nvGrpSpPr>
          <p:cNvPr id="293" name="Graphic 20"/>
          <p:cNvGrpSpPr/>
          <p:nvPr/>
        </p:nvGrpSpPr>
        <p:grpSpPr>
          <a:xfrm>
            <a:off x="2412651" y="3102027"/>
            <a:ext cx="1271753" cy="1593031"/>
            <a:chOff x="0" y="0"/>
            <a:chExt cx="1271751" cy="1593030"/>
          </a:xfrm>
        </p:grpSpPr>
        <p:sp>
          <p:nvSpPr>
            <p:cNvPr id="291" name="Freeform: Shape 22"/>
            <p:cNvSpPr/>
            <p:nvPr/>
          </p:nvSpPr>
          <p:spPr>
            <a:xfrm>
              <a:off x="0" y="-1"/>
              <a:ext cx="1271752" cy="1492397"/>
            </a:xfrm>
            <a:custGeom>
              <a:avLst/>
              <a:gdLst/>
              <a:ahLst/>
              <a:cxnLst>
                <a:cxn ang="0">
                  <a:pos x="wd2" y="hd2"/>
                </a:cxn>
                <a:cxn ang="5400000">
                  <a:pos x="wd2" y="hd2"/>
                </a:cxn>
                <a:cxn ang="10800000">
                  <a:pos x="wd2" y="hd2"/>
                </a:cxn>
                <a:cxn ang="16200000">
                  <a:pos x="wd2" y="hd2"/>
                </a:cxn>
              </a:cxnLst>
              <a:rect l="0" t="0" r="r" b="b"/>
              <a:pathLst>
                <a:path w="21443" h="21600" fill="norm" stroke="1" extrusionOk="0">
                  <a:moveTo>
                    <a:pt x="15254" y="12452"/>
                  </a:moveTo>
                  <a:cubicBezTo>
                    <a:pt x="16590" y="12862"/>
                    <a:pt x="17863" y="13326"/>
                    <a:pt x="18912" y="14063"/>
                  </a:cubicBezTo>
                  <a:cubicBezTo>
                    <a:pt x="19358" y="14364"/>
                    <a:pt x="19612" y="14801"/>
                    <a:pt x="19612" y="15292"/>
                  </a:cubicBezTo>
                  <a:lnTo>
                    <a:pt x="20185" y="19525"/>
                  </a:lnTo>
                  <a:cubicBezTo>
                    <a:pt x="20217" y="19716"/>
                    <a:pt x="20121" y="19907"/>
                    <a:pt x="19930" y="20016"/>
                  </a:cubicBezTo>
                  <a:cubicBezTo>
                    <a:pt x="19390" y="20317"/>
                    <a:pt x="18817" y="20562"/>
                    <a:pt x="18213" y="20726"/>
                  </a:cubicBezTo>
                  <a:lnTo>
                    <a:pt x="18213" y="21600"/>
                  </a:lnTo>
                  <a:lnTo>
                    <a:pt x="19072" y="21600"/>
                  </a:lnTo>
                  <a:cubicBezTo>
                    <a:pt x="19612" y="21409"/>
                    <a:pt x="20153" y="21190"/>
                    <a:pt x="20630" y="20917"/>
                  </a:cubicBezTo>
                  <a:cubicBezTo>
                    <a:pt x="21203" y="20590"/>
                    <a:pt x="21521" y="19989"/>
                    <a:pt x="21426" y="19388"/>
                  </a:cubicBezTo>
                  <a:lnTo>
                    <a:pt x="20917" y="15265"/>
                  </a:lnTo>
                  <a:cubicBezTo>
                    <a:pt x="20885" y="14473"/>
                    <a:pt x="20471" y="13736"/>
                    <a:pt x="19740" y="13244"/>
                  </a:cubicBezTo>
                  <a:cubicBezTo>
                    <a:pt x="18563" y="12397"/>
                    <a:pt x="17163" y="11879"/>
                    <a:pt x="15699" y="11442"/>
                  </a:cubicBezTo>
                  <a:lnTo>
                    <a:pt x="14141" y="10896"/>
                  </a:lnTo>
                  <a:cubicBezTo>
                    <a:pt x="14013" y="10841"/>
                    <a:pt x="13950" y="10759"/>
                    <a:pt x="13950" y="10650"/>
                  </a:cubicBezTo>
                  <a:lnTo>
                    <a:pt x="13950" y="9994"/>
                  </a:lnTo>
                  <a:cubicBezTo>
                    <a:pt x="15159" y="9175"/>
                    <a:pt x="15859" y="7919"/>
                    <a:pt x="15859" y="6581"/>
                  </a:cubicBezTo>
                  <a:lnTo>
                    <a:pt x="15859" y="5598"/>
                  </a:lnTo>
                  <a:cubicBezTo>
                    <a:pt x="16049" y="5707"/>
                    <a:pt x="16272" y="5735"/>
                    <a:pt x="16495" y="5762"/>
                  </a:cubicBezTo>
                  <a:lnTo>
                    <a:pt x="15954" y="4396"/>
                  </a:lnTo>
                  <a:cubicBezTo>
                    <a:pt x="15890" y="4205"/>
                    <a:pt x="15827" y="4014"/>
                    <a:pt x="15795" y="3823"/>
                  </a:cubicBezTo>
                  <a:cubicBezTo>
                    <a:pt x="15540" y="2266"/>
                    <a:pt x="14459" y="1174"/>
                    <a:pt x="12964" y="492"/>
                  </a:cubicBezTo>
                  <a:cubicBezTo>
                    <a:pt x="12836" y="437"/>
                    <a:pt x="12677" y="437"/>
                    <a:pt x="12550" y="519"/>
                  </a:cubicBezTo>
                  <a:lnTo>
                    <a:pt x="12264" y="710"/>
                  </a:lnTo>
                  <a:lnTo>
                    <a:pt x="11946" y="328"/>
                  </a:lnTo>
                  <a:cubicBezTo>
                    <a:pt x="11850" y="218"/>
                    <a:pt x="11723" y="109"/>
                    <a:pt x="11564" y="82"/>
                  </a:cubicBezTo>
                  <a:cubicBezTo>
                    <a:pt x="11278" y="27"/>
                    <a:pt x="10991" y="0"/>
                    <a:pt x="10705" y="0"/>
                  </a:cubicBezTo>
                  <a:cubicBezTo>
                    <a:pt x="8192" y="0"/>
                    <a:pt x="6092" y="1693"/>
                    <a:pt x="5647" y="3905"/>
                  </a:cubicBezTo>
                  <a:lnTo>
                    <a:pt x="5647" y="4560"/>
                  </a:lnTo>
                  <a:cubicBezTo>
                    <a:pt x="5647" y="5161"/>
                    <a:pt x="5520" y="5735"/>
                    <a:pt x="5234" y="6281"/>
                  </a:cubicBezTo>
                  <a:lnTo>
                    <a:pt x="4693" y="7373"/>
                  </a:lnTo>
                  <a:cubicBezTo>
                    <a:pt x="4693" y="7373"/>
                    <a:pt x="5074" y="7291"/>
                    <a:pt x="5711" y="7127"/>
                  </a:cubicBezTo>
                  <a:cubicBezTo>
                    <a:pt x="5870" y="8247"/>
                    <a:pt x="6538" y="9257"/>
                    <a:pt x="7556" y="9940"/>
                  </a:cubicBezTo>
                  <a:lnTo>
                    <a:pt x="7556" y="10623"/>
                  </a:lnTo>
                  <a:cubicBezTo>
                    <a:pt x="7556" y="10732"/>
                    <a:pt x="7492" y="10841"/>
                    <a:pt x="7365" y="10868"/>
                  </a:cubicBezTo>
                  <a:lnTo>
                    <a:pt x="5806" y="11414"/>
                  </a:lnTo>
                  <a:cubicBezTo>
                    <a:pt x="4343" y="11851"/>
                    <a:pt x="2943" y="12370"/>
                    <a:pt x="1766" y="13217"/>
                  </a:cubicBezTo>
                  <a:cubicBezTo>
                    <a:pt x="1034" y="13708"/>
                    <a:pt x="589" y="14446"/>
                    <a:pt x="557" y="15237"/>
                  </a:cubicBezTo>
                  <a:lnTo>
                    <a:pt x="16" y="19388"/>
                  </a:lnTo>
                  <a:cubicBezTo>
                    <a:pt x="-79" y="19989"/>
                    <a:pt x="239" y="20590"/>
                    <a:pt x="812" y="20917"/>
                  </a:cubicBezTo>
                  <a:cubicBezTo>
                    <a:pt x="1289" y="21190"/>
                    <a:pt x="1830" y="21409"/>
                    <a:pt x="2370" y="21600"/>
                  </a:cubicBezTo>
                  <a:lnTo>
                    <a:pt x="3261" y="21600"/>
                  </a:lnTo>
                  <a:lnTo>
                    <a:pt x="3261" y="20753"/>
                  </a:lnTo>
                  <a:cubicBezTo>
                    <a:pt x="2657" y="20562"/>
                    <a:pt x="2084" y="20344"/>
                    <a:pt x="1543" y="20044"/>
                  </a:cubicBezTo>
                  <a:cubicBezTo>
                    <a:pt x="1353" y="19934"/>
                    <a:pt x="1257" y="19743"/>
                    <a:pt x="1289" y="19552"/>
                  </a:cubicBezTo>
                  <a:lnTo>
                    <a:pt x="1830" y="15347"/>
                  </a:lnTo>
                  <a:lnTo>
                    <a:pt x="1830" y="15292"/>
                  </a:lnTo>
                  <a:cubicBezTo>
                    <a:pt x="1830" y="14801"/>
                    <a:pt x="2116" y="14364"/>
                    <a:pt x="2561" y="14063"/>
                  </a:cubicBezTo>
                  <a:cubicBezTo>
                    <a:pt x="3611" y="13326"/>
                    <a:pt x="4884" y="12862"/>
                    <a:pt x="6220" y="12452"/>
                  </a:cubicBezTo>
                  <a:lnTo>
                    <a:pt x="6729" y="12316"/>
                  </a:lnTo>
                  <a:cubicBezTo>
                    <a:pt x="7651" y="12807"/>
                    <a:pt x="9115" y="13107"/>
                    <a:pt x="10737" y="13107"/>
                  </a:cubicBezTo>
                  <a:cubicBezTo>
                    <a:pt x="12359" y="13107"/>
                    <a:pt x="13823" y="12807"/>
                    <a:pt x="14777" y="12316"/>
                  </a:cubicBezTo>
                  <a:lnTo>
                    <a:pt x="15254" y="12452"/>
                  </a:lnTo>
                  <a:close/>
                  <a:moveTo>
                    <a:pt x="6920" y="6800"/>
                  </a:moveTo>
                  <a:cubicBezTo>
                    <a:pt x="9083" y="6171"/>
                    <a:pt x="12200" y="5079"/>
                    <a:pt x="13600" y="3550"/>
                  </a:cubicBezTo>
                  <a:cubicBezTo>
                    <a:pt x="13886" y="3932"/>
                    <a:pt x="14204" y="4287"/>
                    <a:pt x="14554" y="4642"/>
                  </a:cubicBezTo>
                  <a:lnTo>
                    <a:pt x="14554" y="6554"/>
                  </a:lnTo>
                  <a:cubicBezTo>
                    <a:pt x="14554" y="8356"/>
                    <a:pt x="12836" y="9831"/>
                    <a:pt x="10737" y="9831"/>
                  </a:cubicBezTo>
                  <a:cubicBezTo>
                    <a:pt x="8733" y="9831"/>
                    <a:pt x="7079" y="8520"/>
                    <a:pt x="6920" y="6800"/>
                  </a:cubicBezTo>
                  <a:close/>
                  <a:moveTo>
                    <a:pt x="8192" y="11715"/>
                  </a:moveTo>
                  <a:cubicBezTo>
                    <a:pt x="8574" y="11469"/>
                    <a:pt x="8828" y="11059"/>
                    <a:pt x="8828" y="10623"/>
                  </a:cubicBezTo>
                  <a:lnTo>
                    <a:pt x="8828" y="10595"/>
                  </a:lnTo>
                  <a:cubicBezTo>
                    <a:pt x="10037" y="11032"/>
                    <a:pt x="11437" y="11032"/>
                    <a:pt x="12646" y="10595"/>
                  </a:cubicBezTo>
                  <a:lnTo>
                    <a:pt x="12646" y="10623"/>
                  </a:lnTo>
                  <a:cubicBezTo>
                    <a:pt x="12646" y="11032"/>
                    <a:pt x="12868" y="11442"/>
                    <a:pt x="13250" y="11715"/>
                  </a:cubicBezTo>
                  <a:cubicBezTo>
                    <a:pt x="12423" y="11933"/>
                    <a:pt x="11564" y="12042"/>
                    <a:pt x="10705" y="12015"/>
                  </a:cubicBezTo>
                  <a:cubicBezTo>
                    <a:pt x="9878" y="12015"/>
                    <a:pt x="9019" y="11906"/>
                    <a:pt x="8192" y="11715"/>
                  </a:cubicBezTo>
                  <a:close/>
                </a:path>
              </a:pathLst>
            </a:custGeom>
            <a:solidFill>
              <a:srgbClr val="FFFFFF"/>
            </a:solidFill>
            <a:ln w="12700" cap="flat">
              <a:noFill/>
              <a:miter lim="400000"/>
            </a:ln>
            <a:effectLst/>
          </p:spPr>
          <p:txBody>
            <a:bodyPr wrap="square" lIns="45719" tIns="45719" rIns="45719" bIns="45719" numCol="1" anchor="ctr">
              <a:noAutofit/>
            </a:bodyPr>
            <a:lstStyle/>
            <a:p>
              <a:pPr algn="l" defTabSz="914400">
                <a:defRPr sz="1800">
                  <a:solidFill>
                    <a:srgbClr val="000000"/>
                  </a:solidFill>
                  <a:latin typeface="Arial"/>
                  <a:ea typeface="Arial"/>
                  <a:cs typeface="Arial"/>
                  <a:sym typeface="Arial"/>
                </a:defRPr>
              </a:pPr>
            </a:p>
          </p:txBody>
        </p:sp>
        <p:sp>
          <p:nvSpPr>
            <p:cNvPr id="292" name="Freeform: Shape 23"/>
            <p:cNvSpPr/>
            <p:nvPr/>
          </p:nvSpPr>
          <p:spPr>
            <a:xfrm>
              <a:off x="105292" y="1004373"/>
              <a:ext cx="1099959" cy="5886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784" y="1731"/>
                  </a:moveTo>
                  <a:cubicBezTo>
                    <a:pt x="18784" y="762"/>
                    <a:pt x="18377" y="0"/>
                    <a:pt x="17858" y="0"/>
                  </a:cubicBezTo>
                  <a:lnTo>
                    <a:pt x="3742" y="0"/>
                  </a:lnTo>
                  <a:cubicBezTo>
                    <a:pt x="3223" y="0"/>
                    <a:pt x="2816" y="762"/>
                    <a:pt x="2816" y="1731"/>
                  </a:cubicBezTo>
                  <a:lnTo>
                    <a:pt x="2816" y="18969"/>
                  </a:lnTo>
                  <a:lnTo>
                    <a:pt x="0" y="18969"/>
                  </a:lnTo>
                  <a:lnTo>
                    <a:pt x="0" y="19869"/>
                  </a:lnTo>
                  <a:cubicBezTo>
                    <a:pt x="0" y="20838"/>
                    <a:pt x="408" y="21600"/>
                    <a:pt x="926" y="21600"/>
                  </a:cubicBezTo>
                  <a:lnTo>
                    <a:pt x="20674" y="21600"/>
                  </a:lnTo>
                  <a:cubicBezTo>
                    <a:pt x="21192" y="21600"/>
                    <a:pt x="21600" y="20838"/>
                    <a:pt x="21600" y="19869"/>
                  </a:cubicBezTo>
                  <a:lnTo>
                    <a:pt x="21600" y="18969"/>
                  </a:lnTo>
                  <a:lnTo>
                    <a:pt x="18784" y="18969"/>
                  </a:lnTo>
                  <a:lnTo>
                    <a:pt x="18784" y="1731"/>
                  </a:lnTo>
                  <a:close/>
                  <a:moveTo>
                    <a:pt x="8855" y="13154"/>
                  </a:moveTo>
                  <a:lnTo>
                    <a:pt x="8336" y="14123"/>
                  </a:lnTo>
                  <a:lnTo>
                    <a:pt x="6261" y="10246"/>
                  </a:lnTo>
                  <a:lnTo>
                    <a:pt x="8336" y="6369"/>
                  </a:lnTo>
                  <a:lnTo>
                    <a:pt x="8855" y="7338"/>
                  </a:lnTo>
                  <a:lnTo>
                    <a:pt x="7299" y="10246"/>
                  </a:lnTo>
                  <a:lnTo>
                    <a:pt x="8855" y="13154"/>
                  </a:lnTo>
                  <a:close/>
                  <a:moveTo>
                    <a:pt x="10263" y="14608"/>
                  </a:moveTo>
                  <a:lnTo>
                    <a:pt x="9596" y="14054"/>
                  </a:lnTo>
                  <a:lnTo>
                    <a:pt x="11337" y="6231"/>
                  </a:lnTo>
                  <a:lnTo>
                    <a:pt x="12004" y="6785"/>
                  </a:lnTo>
                  <a:lnTo>
                    <a:pt x="10263" y="14608"/>
                  </a:lnTo>
                  <a:close/>
                  <a:moveTo>
                    <a:pt x="13227" y="14192"/>
                  </a:moveTo>
                  <a:lnTo>
                    <a:pt x="12708" y="13223"/>
                  </a:lnTo>
                  <a:lnTo>
                    <a:pt x="14264" y="10315"/>
                  </a:lnTo>
                  <a:lnTo>
                    <a:pt x="12708" y="7408"/>
                  </a:lnTo>
                  <a:lnTo>
                    <a:pt x="13227" y="6438"/>
                  </a:lnTo>
                  <a:lnTo>
                    <a:pt x="15302" y="10315"/>
                  </a:lnTo>
                  <a:lnTo>
                    <a:pt x="13227" y="14192"/>
                  </a:lnTo>
                  <a:close/>
                </a:path>
              </a:pathLst>
            </a:custGeom>
            <a:solidFill>
              <a:srgbClr val="FFFFFF"/>
            </a:solidFill>
            <a:ln w="12700" cap="flat">
              <a:noFill/>
              <a:miter lim="400000"/>
            </a:ln>
            <a:effectLst/>
          </p:spPr>
          <p:txBody>
            <a:bodyPr wrap="square" lIns="45719" tIns="45719" rIns="45719" bIns="45719" numCol="1" anchor="ctr">
              <a:noAutofit/>
            </a:bodyPr>
            <a:lstStyle/>
            <a:p>
              <a:pPr algn="l" defTabSz="914400">
                <a:defRPr sz="1800">
                  <a:solidFill>
                    <a:srgbClr val="000000"/>
                  </a:solidFill>
                  <a:latin typeface="Arial"/>
                  <a:ea typeface="Arial"/>
                  <a:cs typeface="Arial"/>
                  <a:sym typeface="Arial"/>
                </a:defRPr>
              </a:pPr>
            </a:p>
          </p:txBody>
        </p:sp>
      </p:grpSp>
      <p:sp>
        <p:nvSpPr>
          <p:cNvPr id="294" name="TextBox 5"/>
          <p:cNvSpPr txBox="1"/>
          <p:nvPr/>
        </p:nvSpPr>
        <p:spPr>
          <a:xfrm>
            <a:off x="-33149" y="5136329"/>
            <a:ext cx="6660485" cy="2704167"/>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defTabSz="914400">
              <a:defRPr b="1" sz="3100">
                <a:solidFill>
                  <a:srgbClr val="FF552C"/>
                </a:solidFill>
                <a:latin typeface="Arial"/>
                <a:ea typeface="Arial"/>
                <a:cs typeface="Arial"/>
                <a:sym typeface="Arial"/>
              </a:defRPr>
            </a:pPr>
            <a:r>
              <a:t>La atención se debe centrar en la gestión y respuesta a los incidentes </a:t>
            </a:r>
            <a:br/>
            <a:r>
              <a:rPr i="1"/>
              <a:t>porque están relacionados con la seguridad de la información</a:t>
            </a:r>
            <a:r>
              <a:t>, independientemente de su origen.</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Secondary Classifications…"/>
          <p:cNvSpPr txBox="1"/>
          <p:nvPr/>
        </p:nvSpPr>
        <p:spPr>
          <a:xfrm>
            <a:off x="1719576" y="-384339"/>
            <a:ext cx="20944849" cy="138404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120000"/>
              </a:lnSpc>
              <a:defRPr b="1" sz="3600">
                <a:solidFill>
                  <a:srgbClr val="1D252C"/>
                </a:solidFill>
                <a:latin typeface="Helvetica"/>
                <a:ea typeface="Helvetica"/>
                <a:cs typeface="Helvetica"/>
                <a:sym typeface="Helvetica"/>
              </a:defRPr>
            </a:pPr>
          </a:p>
          <a:p>
            <a:pPr defTabSz="457200">
              <a:lnSpc>
                <a:spcPct val="120000"/>
              </a:lnSpc>
              <a:spcBef>
                <a:spcPts val="1600"/>
              </a:spcBef>
              <a:defRPr b="1" sz="4500">
                <a:solidFill>
                  <a:srgbClr val="1D252C"/>
                </a:solidFill>
                <a:latin typeface="Helvetica"/>
                <a:ea typeface="Helvetica"/>
                <a:cs typeface="Helvetica"/>
                <a:sym typeface="Helvetica"/>
              </a:defRPr>
            </a:pPr>
            <a:r>
              <a:t>Secondary Classifications</a:t>
            </a:r>
          </a:p>
          <a:p>
            <a:pPr defTabSz="457200">
              <a:lnSpc>
                <a:spcPct val="120000"/>
              </a:lnSpc>
              <a:spcBef>
                <a:spcPts val="1600"/>
              </a:spcBef>
              <a:defRPr b="1" sz="4500">
                <a:solidFill>
                  <a:srgbClr val="1D252C"/>
                </a:solidFill>
                <a:latin typeface="Helvetica"/>
                <a:ea typeface="Helvetica"/>
                <a:cs typeface="Helvetica"/>
                <a:sym typeface="Helvetica"/>
              </a:defRPr>
            </a:pPr>
            <a:r>
              <a:t>Supporting Tasks</a:t>
            </a:r>
          </a:p>
          <a:p>
            <a:pPr algn="l" defTabSz="457200">
              <a:lnSpc>
                <a:spcPct val="120000"/>
              </a:lnSpc>
              <a:defRPr b="1" sz="3600">
                <a:solidFill>
                  <a:srgbClr val="1D252C"/>
                </a:solidFill>
                <a:latin typeface="Helvetica"/>
                <a:ea typeface="Helvetica"/>
                <a:cs typeface="Helvetica"/>
                <a:sym typeface="Helvetica"/>
              </a:defRPr>
            </a:pPr>
            <a:r>
              <a:t>Identify internal and external influences to the organization that impact the information security strategy.</a:t>
            </a:r>
          </a:p>
          <a:p>
            <a:pPr algn="l" defTabSz="457200">
              <a:lnSpc>
                <a:spcPct val="120000"/>
              </a:lnSpc>
              <a:defRPr b="1" sz="3600">
                <a:solidFill>
                  <a:srgbClr val="1D252C"/>
                </a:solidFill>
                <a:latin typeface="Helvetica"/>
                <a:ea typeface="Helvetica"/>
                <a:cs typeface="Helvetica"/>
                <a:sym typeface="Helvetica"/>
              </a:defRPr>
            </a:pPr>
            <a:r>
              <a:t>Establish and/or maintain an information security strategy in alignment with organizational goals and objectives.</a:t>
            </a:r>
          </a:p>
          <a:p>
            <a:pPr algn="l" defTabSz="457200">
              <a:lnSpc>
                <a:spcPct val="120000"/>
              </a:lnSpc>
              <a:defRPr b="1" sz="3600">
                <a:solidFill>
                  <a:srgbClr val="1D252C"/>
                </a:solidFill>
                <a:latin typeface="Helvetica"/>
                <a:ea typeface="Helvetica"/>
                <a:cs typeface="Helvetica"/>
                <a:sym typeface="Helvetica"/>
              </a:defRPr>
            </a:pPr>
            <a:r>
              <a:t>Establish and/or maintain an information security governance framework.</a:t>
            </a:r>
          </a:p>
          <a:p>
            <a:pPr algn="l" defTabSz="457200">
              <a:lnSpc>
                <a:spcPct val="120000"/>
              </a:lnSpc>
              <a:defRPr b="1" sz="3600">
                <a:solidFill>
                  <a:srgbClr val="1D252C"/>
                </a:solidFill>
                <a:latin typeface="Helvetica"/>
                <a:ea typeface="Helvetica"/>
                <a:cs typeface="Helvetica"/>
                <a:sym typeface="Helvetica"/>
              </a:defRPr>
            </a:pPr>
            <a:r>
              <a:t>Integrate information security governance into corporate governance.</a:t>
            </a:r>
          </a:p>
          <a:p>
            <a:pPr algn="l" defTabSz="457200">
              <a:lnSpc>
                <a:spcPct val="120000"/>
              </a:lnSpc>
              <a:defRPr b="1" sz="3600">
                <a:solidFill>
                  <a:srgbClr val="1D252C"/>
                </a:solidFill>
                <a:latin typeface="Helvetica"/>
                <a:ea typeface="Helvetica"/>
                <a:cs typeface="Helvetica"/>
                <a:sym typeface="Helvetica"/>
              </a:defRPr>
            </a:pPr>
            <a:r>
              <a:t>Establish and maintain information security policies to guide the development of standards, procedures, and guidelines.</a:t>
            </a:r>
          </a:p>
          <a:p>
            <a:pPr algn="l" defTabSz="457200">
              <a:lnSpc>
                <a:spcPct val="120000"/>
              </a:lnSpc>
              <a:defRPr b="1" sz="3600">
                <a:solidFill>
                  <a:srgbClr val="1D252C"/>
                </a:solidFill>
                <a:latin typeface="Helvetica"/>
                <a:ea typeface="Helvetica"/>
                <a:cs typeface="Helvetica"/>
                <a:sym typeface="Helvetica"/>
              </a:defRPr>
            </a:pPr>
            <a:r>
              <a:t>Develop business cases to support investments in information security.</a:t>
            </a:r>
          </a:p>
          <a:p>
            <a:pPr algn="l" defTabSz="457200">
              <a:lnSpc>
                <a:spcPct val="120000"/>
              </a:lnSpc>
              <a:defRPr b="1" sz="3600">
                <a:solidFill>
                  <a:srgbClr val="1D252C"/>
                </a:solidFill>
                <a:latin typeface="Helvetica"/>
                <a:ea typeface="Helvetica"/>
                <a:cs typeface="Helvetica"/>
                <a:sym typeface="Helvetica"/>
              </a:defRPr>
            </a:pPr>
            <a:r>
              <a:t>Gain ongoing commitment from senior leadership and other stakeholders to support the successful implementation of the information security strategy.</a:t>
            </a:r>
          </a:p>
          <a:p>
            <a:pPr algn="l" defTabSz="457200">
              <a:lnSpc>
                <a:spcPct val="120000"/>
              </a:lnSpc>
              <a:defRPr b="1" sz="3600">
                <a:solidFill>
                  <a:srgbClr val="1D252C"/>
                </a:solidFill>
                <a:latin typeface="Helvetica"/>
                <a:ea typeface="Helvetica"/>
                <a:cs typeface="Helvetica"/>
                <a:sym typeface="Helvetica"/>
              </a:defRPr>
            </a:pPr>
            <a:r>
              <a:t>Define, communicate, and monitor information security responsibilities throughout the organization and lines of authority.</a:t>
            </a:r>
          </a:p>
          <a:p>
            <a:pPr algn="l" defTabSz="457200">
              <a:lnSpc>
                <a:spcPct val="120000"/>
              </a:lnSpc>
              <a:defRPr b="1" sz="3600">
                <a:solidFill>
                  <a:srgbClr val="1D252C"/>
                </a:solidFill>
                <a:latin typeface="Helvetica"/>
                <a:ea typeface="Helvetica"/>
                <a:cs typeface="Helvetica"/>
                <a:sym typeface="Helvetica"/>
              </a:defRPr>
            </a:pPr>
            <a:r>
              <a:t>Compile and present reports to key stakeholders on the activities, trends, and overall effectiveness of the information security program.</a:t>
            </a:r>
          </a:p>
          <a:p>
            <a:pPr algn="l" defTabSz="457200">
              <a:lnSpc>
                <a:spcPct val="120000"/>
              </a:lnSpc>
              <a:defRPr b="1" sz="3600">
                <a:solidFill>
                  <a:srgbClr val="1D252C"/>
                </a:solidFill>
                <a:latin typeface="Helvetica"/>
                <a:ea typeface="Helvetica"/>
                <a:cs typeface="Helvetica"/>
                <a:sym typeface="Helvetica"/>
              </a:defRPr>
            </a:pPr>
            <a:r>
              <a:t>Evaluate and report information security metrics to key stakeholders.</a:t>
            </a:r>
          </a:p>
        </p:txBody>
      </p:sp>
      <p:sp>
        <p:nvSpPr>
          <p:cNvPr id="29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Secondary Classifications…"/>
          <p:cNvSpPr txBox="1"/>
          <p:nvPr/>
        </p:nvSpPr>
        <p:spPr>
          <a:xfrm>
            <a:off x="1832240" y="393699"/>
            <a:ext cx="20439038" cy="129286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20000"/>
              </a:lnSpc>
              <a:spcBef>
                <a:spcPts val="1600"/>
              </a:spcBef>
              <a:defRPr b="1" sz="4500">
                <a:solidFill>
                  <a:srgbClr val="1D252C"/>
                </a:solidFill>
                <a:latin typeface="Helvetica"/>
                <a:ea typeface="Helvetica"/>
                <a:cs typeface="Helvetica"/>
                <a:sym typeface="Helvetica"/>
              </a:defRPr>
            </a:pPr>
            <a:r>
              <a:t>Secondary Classifications</a:t>
            </a:r>
          </a:p>
          <a:p>
            <a:pPr defTabSz="457200">
              <a:lnSpc>
                <a:spcPct val="120000"/>
              </a:lnSpc>
              <a:spcBef>
                <a:spcPts val="1600"/>
              </a:spcBef>
              <a:defRPr b="1" sz="4500">
                <a:solidFill>
                  <a:srgbClr val="1D252C"/>
                </a:solidFill>
                <a:latin typeface="Helvetica"/>
                <a:ea typeface="Helvetica"/>
                <a:cs typeface="Helvetica"/>
                <a:sym typeface="Helvetica"/>
              </a:defRPr>
            </a:pPr>
            <a:r>
              <a:t>Supporting Tasks</a:t>
            </a:r>
          </a:p>
          <a:p>
            <a:pPr algn="l" defTabSz="457200">
              <a:lnSpc>
                <a:spcPct val="120000"/>
              </a:lnSpc>
              <a:defRPr b="1" sz="3500">
                <a:solidFill>
                  <a:srgbClr val="1D252C"/>
                </a:solidFill>
                <a:latin typeface="Helvetica"/>
                <a:ea typeface="Helvetica"/>
                <a:cs typeface="Helvetica"/>
                <a:sym typeface="Helvetica"/>
              </a:defRPr>
            </a:pPr>
            <a:r>
              <a:t>Establish and/or maintain the information security program in alignment with the information security strategy.</a:t>
            </a:r>
          </a:p>
          <a:p>
            <a:pPr algn="l" defTabSz="457200">
              <a:lnSpc>
                <a:spcPct val="120000"/>
              </a:lnSpc>
              <a:defRPr b="1" sz="3500">
                <a:solidFill>
                  <a:srgbClr val="1D252C"/>
                </a:solidFill>
                <a:latin typeface="Helvetica"/>
                <a:ea typeface="Helvetica"/>
                <a:cs typeface="Helvetica"/>
                <a:sym typeface="Helvetica"/>
              </a:defRPr>
            </a:pPr>
            <a:r>
              <a:t>Align the information security program with the operational objectives of other business functions.</a:t>
            </a:r>
          </a:p>
          <a:p>
            <a:pPr algn="l" defTabSz="457200">
              <a:lnSpc>
                <a:spcPct val="120000"/>
              </a:lnSpc>
              <a:defRPr b="1" sz="3500">
                <a:solidFill>
                  <a:srgbClr val="1D252C"/>
                </a:solidFill>
                <a:latin typeface="Helvetica"/>
                <a:ea typeface="Helvetica"/>
                <a:cs typeface="Helvetica"/>
                <a:sym typeface="Helvetica"/>
              </a:defRPr>
            </a:pPr>
            <a:r>
              <a:t>Establish and maintain information security processes and resources to execute the information security program.</a:t>
            </a:r>
          </a:p>
          <a:p>
            <a:pPr algn="l" defTabSz="457200">
              <a:lnSpc>
                <a:spcPct val="120000"/>
              </a:lnSpc>
              <a:defRPr b="1" sz="3500">
                <a:solidFill>
                  <a:srgbClr val="1D252C"/>
                </a:solidFill>
                <a:latin typeface="Helvetica"/>
                <a:ea typeface="Helvetica"/>
                <a:cs typeface="Helvetica"/>
                <a:sym typeface="Helvetica"/>
              </a:defRPr>
            </a:pPr>
            <a:r>
              <a:t>Establish, communicate, and maintain organizational information security policies, standards, guidelines, procedures, and other documentation.</a:t>
            </a:r>
          </a:p>
          <a:p>
            <a:pPr algn="l" defTabSz="457200">
              <a:lnSpc>
                <a:spcPct val="120000"/>
              </a:lnSpc>
              <a:defRPr b="1" sz="3500">
                <a:solidFill>
                  <a:srgbClr val="1D252C"/>
                </a:solidFill>
                <a:latin typeface="Helvetica"/>
                <a:ea typeface="Helvetica"/>
                <a:cs typeface="Helvetica"/>
                <a:sym typeface="Helvetica"/>
              </a:defRPr>
            </a:pPr>
            <a:r>
              <a:t>Establish, promote, and maintain a program for information security awareness and training.</a:t>
            </a:r>
          </a:p>
          <a:p>
            <a:pPr algn="l" defTabSz="457200">
              <a:lnSpc>
                <a:spcPct val="120000"/>
              </a:lnSpc>
              <a:defRPr b="1" sz="3500">
                <a:solidFill>
                  <a:srgbClr val="1D252C"/>
                </a:solidFill>
                <a:latin typeface="Helvetica"/>
                <a:ea typeface="Helvetica"/>
                <a:cs typeface="Helvetica"/>
                <a:sym typeface="Helvetica"/>
              </a:defRPr>
            </a:pPr>
            <a:r>
              <a:t>Integrate information security requirements into organizational processes to maintain the organization’s security strategy.</a:t>
            </a:r>
          </a:p>
          <a:p>
            <a:pPr algn="l" defTabSz="457200">
              <a:lnSpc>
                <a:spcPct val="120000"/>
              </a:lnSpc>
              <a:defRPr b="1" sz="3500">
                <a:solidFill>
                  <a:srgbClr val="1D252C"/>
                </a:solidFill>
                <a:latin typeface="Helvetica"/>
                <a:ea typeface="Helvetica"/>
                <a:cs typeface="Helvetica"/>
                <a:sym typeface="Helvetica"/>
              </a:defRPr>
            </a:pPr>
            <a:r>
              <a:t>Integrate information security requirements into contracts and activities of external parties.</a:t>
            </a:r>
          </a:p>
          <a:p>
            <a:pPr algn="l" defTabSz="457200">
              <a:lnSpc>
                <a:spcPct val="120000"/>
              </a:lnSpc>
              <a:defRPr b="1" sz="3500">
                <a:solidFill>
                  <a:srgbClr val="1D252C"/>
                </a:solidFill>
                <a:latin typeface="Helvetica"/>
                <a:ea typeface="Helvetica"/>
                <a:cs typeface="Helvetica"/>
                <a:sym typeface="Helvetica"/>
              </a:defRPr>
            </a:pPr>
            <a:r>
              <a:t>Monitor external parties' adherence to established security requirements.</a:t>
            </a:r>
          </a:p>
          <a:p>
            <a:pPr algn="l" defTabSz="457200">
              <a:lnSpc>
                <a:spcPct val="120000"/>
              </a:lnSpc>
              <a:defRPr b="1" sz="3500">
                <a:solidFill>
                  <a:srgbClr val="1D252C"/>
                </a:solidFill>
                <a:latin typeface="Helvetica"/>
                <a:ea typeface="Helvetica"/>
                <a:cs typeface="Helvetica"/>
                <a:sym typeface="Helvetica"/>
              </a:defRPr>
            </a:pPr>
            <a:r>
              <a:t>Define and monitor management and operational metrics for the information security program.</a:t>
            </a:r>
          </a:p>
          <a:p>
            <a:pPr algn="l" defTabSz="457200">
              <a:lnSpc>
                <a:spcPct val="120000"/>
              </a:lnSpc>
              <a:defRPr b="1" sz="3500">
                <a:solidFill>
                  <a:srgbClr val="1D252C"/>
                </a:solidFill>
                <a:latin typeface="Helvetica"/>
                <a:ea typeface="Helvetica"/>
                <a:cs typeface="Helvetica"/>
                <a:sym typeface="Helvetica"/>
              </a:defRPr>
            </a:pPr>
            <a:r>
              <a:t>Establish and/or maintain a process for information asset identification and classification.</a:t>
            </a:r>
          </a:p>
          <a:p>
            <a:pPr algn="l" defTabSz="457200">
              <a:lnSpc>
                <a:spcPct val="120000"/>
              </a:lnSpc>
              <a:defRPr b="1" sz="3500">
                <a:solidFill>
                  <a:srgbClr val="1D252C"/>
                </a:solidFill>
                <a:latin typeface="Helvetica"/>
                <a:ea typeface="Helvetica"/>
                <a:cs typeface="Helvetica"/>
                <a:sym typeface="Helvetica"/>
              </a:defRPr>
            </a:pPr>
            <a:r>
              <a:t>Identify legal, regulatory, organizational, and other applicable compliance requirements.</a:t>
            </a:r>
          </a:p>
        </p:txBody>
      </p:sp>
      <p:sp>
        <p:nvSpPr>
          <p:cNvPr id="30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Secondary Classifications…"/>
          <p:cNvSpPr txBox="1"/>
          <p:nvPr/>
        </p:nvSpPr>
        <p:spPr>
          <a:xfrm>
            <a:off x="1658619" y="279758"/>
            <a:ext cx="21066761" cy="123190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20000"/>
              </a:lnSpc>
              <a:spcBef>
                <a:spcPts val="1600"/>
              </a:spcBef>
              <a:defRPr b="1" sz="4600">
                <a:solidFill>
                  <a:srgbClr val="1D252C"/>
                </a:solidFill>
                <a:latin typeface="Helvetica"/>
                <a:ea typeface="Helvetica"/>
                <a:cs typeface="Helvetica"/>
                <a:sym typeface="Helvetica"/>
              </a:defRPr>
            </a:pPr>
            <a:r>
              <a:t>Secondary Classifications</a:t>
            </a:r>
          </a:p>
          <a:p>
            <a:pPr defTabSz="457200">
              <a:lnSpc>
                <a:spcPct val="120000"/>
              </a:lnSpc>
              <a:spcBef>
                <a:spcPts val="1600"/>
              </a:spcBef>
              <a:defRPr b="1" sz="4600">
                <a:solidFill>
                  <a:srgbClr val="1D252C"/>
                </a:solidFill>
                <a:latin typeface="Helvetica"/>
                <a:ea typeface="Helvetica"/>
                <a:cs typeface="Helvetica"/>
                <a:sym typeface="Helvetica"/>
              </a:defRPr>
            </a:pPr>
            <a:r>
              <a:t>Supporting Tasks</a:t>
            </a:r>
          </a:p>
          <a:p>
            <a:pPr algn="l" defTabSz="457200">
              <a:lnSpc>
                <a:spcPct val="120000"/>
              </a:lnSpc>
              <a:defRPr b="1" sz="3500">
                <a:solidFill>
                  <a:srgbClr val="1D252C"/>
                </a:solidFill>
                <a:latin typeface="Helvetica"/>
                <a:ea typeface="Helvetica"/>
                <a:cs typeface="Helvetica"/>
                <a:sym typeface="Helvetica"/>
              </a:defRPr>
            </a:pPr>
            <a:r>
              <a:t>Participate in and/or oversee the risk identification, risk assessment, and risk treatment process.</a:t>
            </a:r>
          </a:p>
          <a:p>
            <a:pPr algn="l" defTabSz="457200">
              <a:lnSpc>
                <a:spcPct val="120000"/>
              </a:lnSpc>
              <a:defRPr b="1" sz="3500">
                <a:solidFill>
                  <a:srgbClr val="1D252C"/>
                </a:solidFill>
                <a:latin typeface="Helvetica"/>
                <a:ea typeface="Helvetica"/>
                <a:cs typeface="Helvetica"/>
                <a:sym typeface="Helvetica"/>
              </a:defRPr>
            </a:pPr>
            <a:r>
              <a:t>Participate in and/or oversee the vulnerability assessment and threat analysis process.</a:t>
            </a:r>
          </a:p>
          <a:p>
            <a:pPr algn="l" defTabSz="457200">
              <a:lnSpc>
                <a:spcPct val="120000"/>
              </a:lnSpc>
              <a:defRPr b="1" sz="3500">
                <a:solidFill>
                  <a:srgbClr val="1D252C"/>
                </a:solidFill>
                <a:latin typeface="Helvetica"/>
                <a:ea typeface="Helvetica"/>
                <a:cs typeface="Helvetica"/>
                <a:sym typeface="Helvetica"/>
              </a:defRPr>
            </a:pPr>
            <a:r>
              <a:t>Identify, recommend, or implement appropriate risk treatment and response options to manage risk to acceptable levels based on organizational risk appetite.</a:t>
            </a:r>
          </a:p>
          <a:p>
            <a:pPr algn="l" defTabSz="457200">
              <a:lnSpc>
                <a:spcPct val="120000"/>
              </a:lnSpc>
              <a:defRPr b="1" sz="3500">
                <a:solidFill>
                  <a:srgbClr val="1D252C"/>
                </a:solidFill>
                <a:latin typeface="Helvetica"/>
                <a:ea typeface="Helvetica"/>
                <a:cs typeface="Helvetica"/>
                <a:sym typeface="Helvetica"/>
              </a:defRPr>
            </a:pPr>
            <a:r>
              <a:t>Determine whether information security controls are appropriate and effectively manage risk to an acceptable level.</a:t>
            </a:r>
          </a:p>
          <a:p>
            <a:pPr algn="l" defTabSz="457200">
              <a:lnSpc>
                <a:spcPct val="120000"/>
              </a:lnSpc>
              <a:defRPr b="1" sz="3500">
                <a:solidFill>
                  <a:srgbClr val="1D252C"/>
                </a:solidFill>
                <a:latin typeface="Helvetica"/>
                <a:ea typeface="Helvetica"/>
                <a:cs typeface="Helvetica"/>
                <a:sym typeface="Helvetica"/>
              </a:defRPr>
            </a:pPr>
            <a:r>
              <a:t>Facilitate the integration of information risk management into business and IT processes.</a:t>
            </a:r>
          </a:p>
          <a:p>
            <a:pPr algn="l" defTabSz="457200">
              <a:lnSpc>
                <a:spcPct val="120000"/>
              </a:lnSpc>
              <a:defRPr b="1" sz="3500">
                <a:solidFill>
                  <a:srgbClr val="1D252C"/>
                </a:solidFill>
                <a:latin typeface="Helvetica"/>
                <a:ea typeface="Helvetica"/>
                <a:cs typeface="Helvetica"/>
                <a:sym typeface="Helvetica"/>
              </a:defRPr>
            </a:pPr>
            <a:r>
              <a:t>Monitor for internal and external factors that may require reassessment of risk.</a:t>
            </a:r>
          </a:p>
          <a:p>
            <a:pPr algn="l" defTabSz="457200">
              <a:lnSpc>
                <a:spcPct val="120000"/>
              </a:lnSpc>
              <a:defRPr b="1" sz="3500">
                <a:solidFill>
                  <a:srgbClr val="1D252C"/>
                </a:solidFill>
                <a:latin typeface="Helvetica"/>
                <a:ea typeface="Helvetica"/>
                <a:cs typeface="Helvetica"/>
                <a:sym typeface="Helvetica"/>
              </a:defRPr>
            </a:pPr>
            <a:r>
              <a:t>Report on information security risk, including noncompliance and changes in information risk, to key stakeholders to facilitate the risk management decision-making process.</a:t>
            </a:r>
          </a:p>
          <a:p>
            <a:pPr algn="l" defTabSz="457200">
              <a:lnSpc>
                <a:spcPct val="120000"/>
              </a:lnSpc>
              <a:defRPr b="1" sz="3500">
                <a:solidFill>
                  <a:srgbClr val="1D252C"/>
                </a:solidFill>
                <a:latin typeface="Helvetica"/>
                <a:ea typeface="Helvetica"/>
                <a:cs typeface="Helvetica"/>
                <a:sym typeface="Helvetica"/>
              </a:defRPr>
            </a:pPr>
            <a:r>
              <a:t>Establish and maintain an incident response plan, in alignment with the business continuity plan and disaster recovery plan.</a:t>
            </a:r>
          </a:p>
          <a:p>
            <a:pPr algn="l" defTabSz="457200">
              <a:lnSpc>
                <a:spcPct val="120000"/>
              </a:lnSpc>
              <a:defRPr b="1" sz="3500">
                <a:solidFill>
                  <a:srgbClr val="1D252C"/>
                </a:solidFill>
                <a:latin typeface="Helvetica"/>
                <a:ea typeface="Helvetica"/>
                <a:cs typeface="Helvetica"/>
                <a:sym typeface="Helvetica"/>
              </a:defRPr>
            </a:pPr>
            <a:r>
              <a:t>Establish and maintain an information security incident classification and categorization process.</a:t>
            </a:r>
          </a:p>
          <a:p>
            <a:pPr algn="l" defTabSz="457200">
              <a:lnSpc>
                <a:spcPct val="120000"/>
              </a:lnSpc>
              <a:defRPr b="1" sz="3500">
                <a:solidFill>
                  <a:srgbClr val="1D252C"/>
                </a:solidFill>
                <a:latin typeface="Helvetica"/>
                <a:ea typeface="Helvetica"/>
                <a:cs typeface="Helvetica"/>
                <a:sym typeface="Helvetica"/>
              </a:defRPr>
            </a:pPr>
            <a:r>
              <a:t>Develop and implement processes to ensure the timely identification of information security incidents.</a:t>
            </a:r>
          </a:p>
        </p:txBody>
      </p:sp>
      <p:sp>
        <p:nvSpPr>
          <p:cNvPr id="30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Secondary Classifications…"/>
          <p:cNvSpPr txBox="1"/>
          <p:nvPr/>
        </p:nvSpPr>
        <p:spPr>
          <a:xfrm>
            <a:off x="1303155" y="293098"/>
            <a:ext cx="21066761" cy="82981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20000"/>
              </a:lnSpc>
              <a:spcBef>
                <a:spcPts val="1600"/>
              </a:spcBef>
              <a:defRPr b="1" sz="4500">
                <a:solidFill>
                  <a:srgbClr val="1D252C"/>
                </a:solidFill>
                <a:latin typeface="Helvetica"/>
                <a:ea typeface="Helvetica"/>
                <a:cs typeface="Helvetica"/>
                <a:sym typeface="Helvetica"/>
              </a:defRPr>
            </a:pPr>
            <a:r>
              <a:t>Secondary Classifications</a:t>
            </a:r>
          </a:p>
          <a:p>
            <a:pPr defTabSz="457200">
              <a:lnSpc>
                <a:spcPct val="120000"/>
              </a:lnSpc>
              <a:spcBef>
                <a:spcPts val="1600"/>
              </a:spcBef>
              <a:defRPr b="1" sz="4500">
                <a:solidFill>
                  <a:srgbClr val="1D252C"/>
                </a:solidFill>
                <a:latin typeface="Helvetica"/>
                <a:ea typeface="Helvetica"/>
                <a:cs typeface="Helvetica"/>
                <a:sym typeface="Helvetica"/>
              </a:defRPr>
            </a:pPr>
            <a:r>
              <a:t>Supporting Tasks</a:t>
            </a:r>
          </a:p>
          <a:p>
            <a:pPr algn="l" defTabSz="457200">
              <a:lnSpc>
                <a:spcPct val="120000"/>
              </a:lnSpc>
              <a:defRPr b="1" sz="3400">
                <a:solidFill>
                  <a:srgbClr val="1D252C"/>
                </a:solidFill>
                <a:latin typeface="Helvetica"/>
                <a:ea typeface="Helvetica"/>
                <a:cs typeface="Helvetica"/>
                <a:sym typeface="Helvetica"/>
              </a:defRPr>
            </a:pPr>
            <a:r>
              <a:t>Establish and maintain processes to investigate and document information security incidents in accordance with legal and regulatory requirements.</a:t>
            </a:r>
          </a:p>
          <a:p>
            <a:pPr algn="l" defTabSz="457200">
              <a:lnSpc>
                <a:spcPct val="120000"/>
              </a:lnSpc>
              <a:defRPr b="1" sz="3400">
                <a:solidFill>
                  <a:srgbClr val="1D252C"/>
                </a:solidFill>
                <a:latin typeface="Helvetica"/>
                <a:ea typeface="Helvetica"/>
                <a:cs typeface="Helvetica"/>
                <a:sym typeface="Helvetica"/>
              </a:defRPr>
            </a:pPr>
            <a:r>
              <a:t>Establish and maintain incident handling process, including containment, notification, escalation, eradication, and recovery.</a:t>
            </a:r>
          </a:p>
          <a:p>
            <a:pPr algn="l" defTabSz="457200">
              <a:lnSpc>
                <a:spcPct val="120000"/>
              </a:lnSpc>
              <a:defRPr b="1" sz="3400">
                <a:solidFill>
                  <a:srgbClr val="1D252C"/>
                </a:solidFill>
                <a:latin typeface="Helvetica"/>
                <a:ea typeface="Helvetica"/>
                <a:cs typeface="Helvetica"/>
                <a:sym typeface="Helvetica"/>
              </a:defRPr>
            </a:pPr>
            <a:r>
              <a:t>Organize, train, equip, and assign responsibilities to incident response teams.</a:t>
            </a:r>
          </a:p>
          <a:p>
            <a:pPr algn="l" defTabSz="457200">
              <a:lnSpc>
                <a:spcPct val="120000"/>
              </a:lnSpc>
              <a:defRPr b="1" sz="3400">
                <a:solidFill>
                  <a:srgbClr val="1D252C"/>
                </a:solidFill>
                <a:latin typeface="Helvetica"/>
                <a:ea typeface="Helvetica"/>
                <a:cs typeface="Helvetica"/>
                <a:sym typeface="Helvetica"/>
              </a:defRPr>
            </a:pPr>
            <a:r>
              <a:t>Establish and maintain incident communication plans and processes for internal and external parties.</a:t>
            </a:r>
          </a:p>
          <a:p>
            <a:pPr algn="l" defTabSz="457200">
              <a:lnSpc>
                <a:spcPct val="120000"/>
              </a:lnSpc>
              <a:defRPr b="1" sz="3400">
                <a:solidFill>
                  <a:srgbClr val="1D252C"/>
                </a:solidFill>
                <a:latin typeface="Helvetica"/>
                <a:ea typeface="Helvetica"/>
                <a:cs typeface="Helvetica"/>
                <a:sym typeface="Helvetica"/>
              </a:defRPr>
            </a:pPr>
            <a:r>
              <a:t>Evaluate incident management plans through testing and review, including table-top exercises, checklist review, and simulation testing at planned intervals.</a:t>
            </a:r>
          </a:p>
          <a:p>
            <a:pPr algn="l" defTabSz="457200">
              <a:lnSpc>
                <a:spcPct val="120000"/>
              </a:lnSpc>
              <a:defRPr b="1" sz="3400">
                <a:solidFill>
                  <a:srgbClr val="1D252C"/>
                </a:solidFill>
                <a:latin typeface="Helvetica"/>
                <a:ea typeface="Helvetica"/>
                <a:cs typeface="Helvetica"/>
                <a:sym typeface="Helvetica"/>
              </a:defRPr>
            </a:pPr>
            <a:r>
              <a:t>Conduct post-incident reviews to facilitate continuous improvement, including root-cause analysis, lessons learned, corrective actions, and reassessment of risk.</a:t>
            </a:r>
          </a:p>
        </p:txBody>
      </p:sp>
      <p:sp>
        <p:nvSpPr>
          <p:cNvPr id="30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CISM en una certificación de clase mundial (world class) reconocida internacionalmente, demostrando la idoneidad de aquellos que se desempeñan como responsables de gestionar la seguridad de la información en la organización, de acuerdo al estado del arte"/>
          <p:cNvSpPr txBox="1"/>
          <p:nvPr/>
        </p:nvSpPr>
        <p:spPr>
          <a:xfrm>
            <a:off x="211583" y="3746715"/>
            <a:ext cx="23960834" cy="755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1600"/>
              </a:spcBef>
              <a:defRPr b="1" sz="3900">
                <a:solidFill>
                  <a:srgbClr val="1D252C"/>
                </a:solidFill>
                <a:latin typeface="Helvetica"/>
                <a:ea typeface="Helvetica"/>
                <a:cs typeface="Helvetica"/>
                <a:sym typeface="Helvetica"/>
              </a:defRPr>
            </a:pPr>
          </a:p>
          <a:p>
            <a:pPr defTabSz="457200">
              <a:spcBef>
                <a:spcPts val="1600"/>
              </a:spcBef>
              <a:defRPr b="1" sz="3900">
                <a:solidFill>
                  <a:srgbClr val="1D252C"/>
                </a:solidFill>
                <a:latin typeface="Helvetica"/>
                <a:ea typeface="Helvetica"/>
                <a:cs typeface="Helvetica"/>
                <a:sym typeface="Helvetica"/>
              </a:defRPr>
            </a:pPr>
          </a:p>
          <a:p>
            <a:pPr defTabSz="457200">
              <a:spcBef>
                <a:spcPts val="1600"/>
              </a:spcBef>
              <a:defRPr b="1" sz="3900">
                <a:solidFill>
                  <a:srgbClr val="1D252C"/>
                </a:solidFill>
                <a:latin typeface="Helvetica"/>
                <a:ea typeface="Helvetica"/>
                <a:cs typeface="Helvetica"/>
                <a:sym typeface="Helvetica"/>
              </a:defRPr>
            </a:pPr>
            <a:r>
              <a:t>CISM en una certificación de clase mundial (world class) reconocida internacionalmente, demostrando la idoneidad de aquellos que se desempeñan como responsables de gestionar la seguridad de la información en la organización, de acuerdo al estado del arte y las mejores prácticas reconocidas a nivel global.</a:t>
            </a:r>
          </a:p>
          <a:p>
            <a:pPr defTabSz="457200">
              <a:spcBef>
                <a:spcPts val="1600"/>
              </a:spcBef>
              <a:defRPr b="1" sz="3900">
                <a:solidFill>
                  <a:srgbClr val="1D252C"/>
                </a:solidFill>
                <a:latin typeface="Helvetica"/>
                <a:ea typeface="Helvetica"/>
                <a:cs typeface="Helvetica"/>
                <a:sym typeface="Helvetica"/>
              </a:defRPr>
            </a:pPr>
          </a:p>
          <a:p>
            <a:pPr defTabSz="457200">
              <a:spcBef>
                <a:spcPts val="1600"/>
              </a:spcBef>
              <a:defRPr b="1" sz="3900">
                <a:solidFill>
                  <a:srgbClr val="1D252C"/>
                </a:solidFill>
                <a:latin typeface="Helvetica"/>
                <a:ea typeface="Helvetica"/>
                <a:cs typeface="Helvetica"/>
                <a:sym typeface="Helvetica"/>
              </a:defRPr>
            </a:pPr>
            <a:r>
              <a:t>La certificación CISM permite validar la experiencia en gestión de seguridad de la información y ascender en la carrera profesional.</a:t>
            </a:r>
          </a:p>
          <a:p>
            <a:pPr defTabSz="457200">
              <a:spcBef>
                <a:spcPts val="1600"/>
              </a:spcBef>
              <a:defRPr b="1" sz="2800">
                <a:solidFill>
                  <a:srgbClr val="1D252C"/>
                </a:solidFill>
                <a:latin typeface="Helvetica"/>
                <a:ea typeface="Helvetica"/>
                <a:cs typeface="Helvetica"/>
                <a:sym typeface="Helvetica"/>
              </a:defRPr>
            </a:pPr>
          </a:p>
        </p:txBody>
      </p:sp>
      <p:sp>
        <p:nvSpPr>
          <p:cNvPr id="163" name="Slide Number"/>
          <p:cNvSpPr txBox="1"/>
          <p:nvPr>
            <p:ph type="sldNum" sz="quarter" idx="2"/>
          </p:nvPr>
        </p:nvSpPr>
        <p:spPr>
          <a:xfrm>
            <a:off x="12065050" y="13080999"/>
            <a:ext cx="241403" cy="374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64" name="Image" descr="Image"/>
          <p:cNvPicPr>
            <a:picLocks noChangeAspect="1"/>
          </p:cNvPicPr>
          <p:nvPr/>
        </p:nvPicPr>
        <p:blipFill>
          <a:blip r:embed="rId2">
            <a:alphaModFix amt="43240"/>
            <a:extLst/>
          </a:blip>
          <a:stretch>
            <a:fillRect/>
          </a:stretch>
        </p:blipFill>
        <p:spPr>
          <a:xfrm>
            <a:off x="5270195" y="408054"/>
            <a:ext cx="11391901" cy="4546601"/>
          </a:xfrm>
          <a:prstGeom prst="rect">
            <a:avLst/>
          </a:prstGeom>
          <a:ln w="12700">
            <a:miter lim="400000"/>
          </a:ln>
        </p:spPr>
      </p:pic>
      <p:sp>
        <p:nvSpPr>
          <p:cNvPr id="165" name="El camino hacia la excelencia y el crecimiento para los profesionales en Seguridad de la Información"/>
          <p:cNvSpPr txBox="1"/>
          <p:nvPr/>
        </p:nvSpPr>
        <p:spPr>
          <a:xfrm>
            <a:off x="99517" y="10001592"/>
            <a:ext cx="24184967" cy="148522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90000"/>
              </a:lnSpc>
              <a:spcBef>
                <a:spcPts val="4500"/>
              </a:spcBef>
              <a:defRPr b="1" i="1" sz="4800">
                <a:solidFill>
                  <a:srgbClr val="80B100"/>
                </a:solidFill>
              </a:defRPr>
            </a:lvl1pPr>
          </a:lstStyle>
          <a:p>
            <a:pPr/>
            <a:r>
              <a:t>El camino hacia la excelencia y el crecimiento para los profesionales en Seguridad de la Información</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09" name="unknown.png" descr="unknown.png"/>
          <p:cNvPicPr>
            <a:picLocks noChangeAspect="1"/>
          </p:cNvPicPr>
          <p:nvPr/>
        </p:nvPicPr>
        <p:blipFill>
          <a:blip r:embed="rId2">
            <a:alphaModFix amt="46436"/>
            <a:extLst/>
          </a:blip>
          <a:stretch>
            <a:fillRect/>
          </a:stretch>
        </p:blipFill>
        <p:spPr>
          <a:xfrm>
            <a:off x="2799591" y="1844272"/>
            <a:ext cx="8026401" cy="2425701"/>
          </a:xfrm>
          <a:prstGeom prst="rect">
            <a:avLst/>
          </a:prstGeom>
          <a:ln w="12700">
            <a:miter lim="400000"/>
          </a:ln>
        </p:spPr>
      </p:pic>
      <p:sp>
        <p:nvSpPr>
          <p:cNvPr id="310" name="Muchas Gracias !!!!"/>
          <p:cNvSpPr txBox="1"/>
          <p:nvPr/>
        </p:nvSpPr>
        <p:spPr>
          <a:xfrm>
            <a:off x="8099606" y="6330429"/>
            <a:ext cx="8716440" cy="176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80000"/>
              </a:lnSpc>
              <a:defRPr spc="-170" sz="8500">
                <a:solidFill>
                  <a:srgbClr val="1828A4"/>
                </a:solidFill>
                <a:latin typeface="Papyrus"/>
                <a:ea typeface="Papyrus"/>
                <a:cs typeface="Papyrus"/>
                <a:sym typeface="Papyrus"/>
              </a:defRPr>
            </a:lvl1pPr>
          </a:lstStyle>
          <a:p>
            <a:pPr/>
            <a:r>
              <a:t>Muchas Gracias !!!!</a:t>
            </a:r>
          </a:p>
        </p:txBody>
      </p:sp>
      <p:sp>
        <p:nvSpPr>
          <p:cNvPr id="311" name="Para mayor información contáctese con…"/>
          <p:cNvSpPr txBox="1"/>
          <p:nvPr/>
        </p:nvSpPr>
        <p:spPr>
          <a:xfrm>
            <a:off x="884390" y="9091603"/>
            <a:ext cx="21971003" cy="319739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742950">
              <a:defRPr b="1" sz="4050">
                <a:solidFill>
                  <a:srgbClr val="183DA3"/>
                </a:solidFill>
              </a:defRPr>
            </a:pPr>
            <a:r>
              <a:t>Para mayor información contáctese con </a:t>
            </a:r>
          </a:p>
          <a:p>
            <a:pPr defTabSz="742950">
              <a:defRPr b="1" sz="4050">
                <a:solidFill>
                  <a:srgbClr val="183DA3"/>
                </a:solidFill>
              </a:defRPr>
            </a:pPr>
            <a:r>
              <a:t>Asociación de Auditoria y Control de los Sistemas de Información </a:t>
            </a:r>
          </a:p>
          <a:p>
            <a:pPr defTabSz="742950">
              <a:defRPr b="1" sz="4050">
                <a:solidFill>
                  <a:srgbClr val="183DA3"/>
                </a:solidFill>
              </a:defRPr>
            </a:pPr>
            <a:r>
              <a:t>ADACSI - ISACA Buenos Aires Chapter</a:t>
            </a:r>
          </a:p>
          <a:p>
            <a:pPr defTabSz="742950">
              <a:defRPr b="1" sz="4050">
                <a:solidFill>
                  <a:srgbClr val="183DA3"/>
                </a:solidFill>
              </a:defRPr>
            </a:pPr>
            <a:r>
              <a:t>email:  </a:t>
            </a:r>
            <a:r>
              <a:rPr u="sng">
                <a:hlinkClick r:id="rId3" invalidUrl="" action="" tgtFrame="" tooltip="" history="1" highlightClick="0" endSnd="0"/>
              </a:rPr>
              <a:t>info@isaca.org.ar</a:t>
            </a:r>
          </a:p>
          <a:p>
            <a:pPr defTabSz="742950">
              <a:defRPr b="1" sz="4050">
                <a:solidFill>
                  <a:srgbClr val="183DA3"/>
                </a:solidFill>
              </a:defRPr>
            </a:pPr>
            <a:r>
              <a:rPr u="sng">
                <a:hlinkClick r:id="rId4" invalidUrl="" action="" tgtFrame="" tooltip="" history="1" highlightClick="0" endSnd="0"/>
              </a:rPr>
              <a:t>www.isaca.org.ar</a:t>
            </a:r>
          </a:p>
        </p:txBody>
      </p:sp>
      <p:sp>
        <p:nvSpPr>
          <p:cNvPr id="312" name="Luis Alberto Capua, CISM, CRISC"/>
          <p:cNvSpPr txBox="1"/>
          <p:nvPr/>
        </p:nvSpPr>
        <p:spPr>
          <a:xfrm>
            <a:off x="7500366" y="7972293"/>
            <a:ext cx="9383269" cy="8084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90000"/>
              </a:lnSpc>
              <a:spcBef>
                <a:spcPts val="4500"/>
              </a:spcBef>
              <a:defRPr sz="4800">
                <a:solidFill>
                  <a:srgbClr val="1258D5"/>
                </a:solidFill>
              </a:defRPr>
            </a:lvl1pPr>
          </a:lstStyle>
          <a:p>
            <a:pPr/>
            <a:r>
              <a:t>Luis Alberto Capua, CISM, CRISC</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La Certificación de ISACA en Gestión de Seguridad de la Información - Certified Information Security Manager (CISM) - indica la pericia y experiencia en gobierno, desarrollo y gestión de la seguridad de la información y en gestión de incidentes y riesgos"/>
          <p:cNvSpPr txBox="1"/>
          <p:nvPr/>
        </p:nvSpPr>
        <p:spPr>
          <a:xfrm>
            <a:off x="776922" y="4181574"/>
            <a:ext cx="23568260" cy="3492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1600"/>
              </a:spcBef>
              <a:defRPr b="1" sz="3900">
                <a:solidFill>
                  <a:srgbClr val="1D252C"/>
                </a:solidFill>
                <a:latin typeface="Helvetica"/>
                <a:ea typeface="Helvetica"/>
                <a:cs typeface="Helvetica"/>
                <a:sym typeface="Helvetica"/>
              </a:defRPr>
            </a:pPr>
          </a:p>
          <a:p>
            <a:pPr defTabSz="457200">
              <a:spcBef>
                <a:spcPts val="1600"/>
              </a:spcBef>
              <a:defRPr b="1" sz="3900">
                <a:solidFill>
                  <a:srgbClr val="1D252C"/>
                </a:solidFill>
                <a:latin typeface="Helvetica"/>
                <a:ea typeface="Helvetica"/>
                <a:cs typeface="Helvetica"/>
                <a:sym typeface="Helvetica"/>
              </a:defRPr>
            </a:pPr>
          </a:p>
          <a:p>
            <a:pPr defTabSz="457200">
              <a:spcBef>
                <a:spcPts val="1600"/>
              </a:spcBef>
              <a:defRPr b="1" sz="3900">
                <a:solidFill>
                  <a:srgbClr val="1D252C"/>
                </a:solidFill>
                <a:latin typeface="Helvetica"/>
                <a:ea typeface="Helvetica"/>
                <a:cs typeface="Helvetica"/>
                <a:sym typeface="Helvetica"/>
              </a:defRPr>
            </a:pPr>
            <a:r>
              <a:t>La Certificación de ISACA en Gestión de Seguridad de la Información - Certified Information Security Manager (CISM) - indica la pericia y experiencia en gobierno, desarrollo y gestión de la seguridad de la información y en gestión de incidentes y riesgos de la información </a:t>
            </a:r>
          </a:p>
        </p:txBody>
      </p:sp>
      <p:sp>
        <p:nvSpPr>
          <p:cNvPr id="168" name="ISACA’s Certified Information Security Manager (CISM) certification indicates expertise in information security governance, program development and management, incident management and risk management."/>
          <p:cNvSpPr txBox="1"/>
          <p:nvPr/>
        </p:nvSpPr>
        <p:spPr>
          <a:xfrm>
            <a:off x="1035219" y="8637062"/>
            <a:ext cx="23051665" cy="1282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1600"/>
              </a:spcBef>
              <a:defRPr sz="4200">
                <a:solidFill>
                  <a:srgbClr val="1D252C"/>
                </a:solidFill>
                <a:latin typeface="Helvetica"/>
                <a:ea typeface="Helvetica"/>
                <a:cs typeface="Helvetica"/>
                <a:sym typeface="Helvetica"/>
              </a:defRPr>
            </a:pPr>
            <a:r>
              <a:t>I</a:t>
            </a:r>
            <a:r>
              <a:rPr sz="3600"/>
              <a:t>SACA’s Certified Information Security Manager (CISM) certification indicates expertise in information security governance, program development and management, incident management and risk management.</a:t>
            </a:r>
          </a:p>
        </p:txBody>
      </p:sp>
      <p:pic>
        <p:nvPicPr>
          <p:cNvPr id="169" name="Image" descr="Image"/>
          <p:cNvPicPr>
            <a:picLocks noChangeAspect="1"/>
          </p:cNvPicPr>
          <p:nvPr/>
        </p:nvPicPr>
        <p:blipFill>
          <a:blip r:embed="rId2">
            <a:alphaModFix amt="49000"/>
            <a:extLst/>
          </a:blip>
          <a:stretch>
            <a:fillRect/>
          </a:stretch>
        </p:blipFill>
        <p:spPr>
          <a:xfrm>
            <a:off x="6139887" y="534759"/>
            <a:ext cx="11241202" cy="4486456"/>
          </a:xfrm>
          <a:prstGeom prst="rect">
            <a:avLst/>
          </a:prstGeom>
          <a:ln w="12700">
            <a:miter lim="400000"/>
          </a:ln>
        </p:spPr>
      </p:pic>
      <p:sp>
        <p:nvSpPr>
          <p:cNvPr id="170" name="Slide Number"/>
          <p:cNvSpPr txBox="1"/>
          <p:nvPr>
            <p:ph type="sldNum" sz="quarter" idx="2"/>
          </p:nvPr>
        </p:nvSpPr>
        <p:spPr>
          <a:xfrm>
            <a:off x="12065050" y="13080999"/>
            <a:ext cx="241403" cy="374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2" name="Evolución…"/>
          <p:cNvSpPr txBox="1"/>
          <p:nvPr>
            <p:ph type="body" sz="quarter" idx="1"/>
          </p:nvPr>
        </p:nvSpPr>
        <p:spPr>
          <a:xfrm>
            <a:off x="1196163" y="6028591"/>
            <a:ext cx="21235914" cy="1658818"/>
          </a:xfrm>
          <a:prstGeom prst="rect">
            <a:avLst/>
          </a:prstGeom>
        </p:spPr>
        <p:txBody>
          <a:bodyPr spcCol="1061795"/>
          <a:lstStyle/>
          <a:p>
            <a:pPr marL="0" indent="0" algn="ctr" defTabSz="825500">
              <a:lnSpc>
                <a:spcPct val="100000"/>
              </a:lnSpc>
              <a:spcBef>
                <a:spcPts val="0"/>
              </a:spcBef>
              <a:buSzTx/>
              <a:buNone/>
              <a:defRPr b="1" sz="5500" u="sng"/>
            </a:pPr>
            <a:r>
              <a:t>Evolución</a:t>
            </a:r>
          </a:p>
          <a:p>
            <a:pPr marL="0" indent="0" algn="ctr" defTabSz="825500">
              <a:lnSpc>
                <a:spcPct val="100000"/>
              </a:lnSpc>
              <a:spcBef>
                <a:spcPts val="0"/>
              </a:spcBef>
              <a:buSzTx/>
              <a:buNone/>
              <a:defRPr b="1" sz="5500" u="sng"/>
            </a:pPr>
            <a:r>
              <a:t>Herramientas </a:t>
            </a:r>
          </a:p>
        </p:txBody>
      </p:sp>
      <p:sp>
        <p:nvSpPr>
          <p:cNvPr id="173" name="La certificación como un camino para el  progreso profesional"/>
          <p:cNvSpPr txBox="1"/>
          <p:nvPr/>
        </p:nvSpPr>
        <p:spPr>
          <a:xfrm>
            <a:off x="1411137" y="4970837"/>
            <a:ext cx="20805966" cy="9449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825500">
              <a:defRPr b="1" sz="5500">
                <a:solidFill>
                  <a:srgbClr val="000000"/>
                </a:solidFill>
              </a:defRPr>
            </a:lvl1pPr>
          </a:lstStyle>
          <a:p>
            <a:pPr/>
            <a:r>
              <a:t>La certificación como un camino para el  progreso profesional</a:t>
            </a:r>
          </a:p>
        </p:txBody>
      </p:sp>
      <p:sp>
        <p:nvSpPr>
          <p:cNvPr id="174" name="Diferencia entre gobierno y gestión…"/>
          <p:cNvSpPr txBox="1"/>
          <p:nvPr/>
        </p:nvSpPr>
        <p:spPr>
          <a:xfrm>
            <a:off x="1084233" y="7210057"/>
            <a:ext cx="22602064" cy="58374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numCol="2" spcCol="1130103">
            <a:normAutofit fontScale="100000" lnSpcReduction="0"/>
          </a:bodyPr>
          <a:lstStyle/>
          <a:p>
            <a:pPr marL="609600" indent="-609600" algn="l">
              <a:lnSpc>
                <a:spcPct val="90000"/>
              </a:lnSpc>
              <a:spcBef>
                <a:spcPts val="4500"/>
              </a:spcBef>
              <a:buSzPct val="123000"/>
              <a:buChar char="•"/>
              <a:defRPr sz="4800">
                <a:solidFill>
                  <a:srgbClr val="000000"/>
                </a:solidFill>
              </a:defRPr>
            </a:pPr>
            <a:r>
              <a:t>Diferencia entre gobierno y gestión</a:t>
            </a:r>
          </a:p>
          <a:p>
            <a:pPr marL="609600" indent="-609600" algn="l">
              <a:lnSpc>
                <a:spcPct val="90000"/>
              </a:lnSpc>
              <a:spcBef>
                <a:spcPts val="4500"/>
              </a:spcBef>
              <a:buSzPct val="123000"/>
              <a:buChar char="•"/>
              <a:defRPr sz="4800">
                <a:solidFill>
                  <a:srgbClr val="000000"/>
                </a:solidFill>
              </a:defRPr>
            </a:pPr>
            <a:r>
              <a:t>Puente de gestión a estrategia (empowerment)</a:t>
            </a:r>
          </a:p>
          <a:p>
            <a:pPr marL="609600" indent="-609600" algn="l">
              <a:lnSpc>
                <a:spcPct val="90000"/>
              </a:lnSpc>
              <a:spcBef>
                <a:spcPts val="4500"/>
              </a:spcBef>
              <a:buSzPct val="123000"/>
              <a:buChar char="•"/>
              <a:defRPr sz="4800">
                <a:solidFill>
                  <a:srgbClr val="000000"/>
                </a:solidFill>
              </a:defRPr>
            </a:pPr>
            <a:r>
              <a:t>Evolución de función operativa a posicionamiento gerencial/ejecutivo</a:t>
            </a:r>
          </a:p>
          <a:p>
            <a:pPr marL="609600" indent="-609600" algn="l">
              <a:lnSpc>
                <a:spcPct val="90000"/>
              </a:lnSpc>
              <a:spcBef>
                <a:spcPts val="4500"/>
              </a:spcBef>
              <a:buSzPct val="123000"/>
              <a:buChar char="•"/>
              <a:defRPr sz="4800">
                <a:solidFill>
                  <a:srgbClr val="000000"/>
                </a:solidFill>
              </a:defRPr>
            </a:pPr>
          </a:p>
          <a:p>
            <a:pPr marL="609600" indent="-609600" algn="l">
              <a:lnSpc>
                <a:spcPct val="90000"/>
              </a:lnSpc>
              <a:spcBef>
                <a:spcPts val="4500"/>
              </a:spcBef>
              <a:buSzPct val="123000"/>
              <a:buChar char="•"/>
              <a:defRPr sz="4800">
                <a:solidFill>
                  <a:srgbClr val="000000"/>
                </a:solidFill>
              </a:defRPr>
            </a:pPr>
            <a:r>
              <a:t>Solidez del trabajo</a:t>
            </a:r>
          </a:p>
          <a:p>
            <a:pPr marL="609600" indent="-609600" algn="l">
              <a:lnSpc>
                <a:spcPct val="90000"/>
              </a:lnSpc>
              <a:spcBef>
                <a:spcPts val="4500"/>
              </a:spcBef>
              <a:buSzPct val="123000"/>
              <a:buChar char="•"/>
              <a:defRPr sz="4800">
                <a:solidFill>
                  <a:srgbClr val="000000"/>
                </a:solidFill>
              </a:defRPr>
            </a:pPr>
            <a:r>
              <a:t>Enfoque basado en las mejores prácticas reconocidas internacionalmente</a:t>
            </a:r>
          </a:p>
        </p:txBody>
      </p:sp>
      <p:pic>
        <p:nvPicPr>
          <p:cNvPr id="175" name="Image" descr="Image"/>
          <p:cNvPicPr>
            <a:picLocks noChangeAspect="1"/>
          </p:cNvPicPr>
          <p:nvPr/>
        </p:nvPicPr>
        <p:blipFill>
          <a:blip r:embed="rId3">
            <a:alphaModFix amt="41637"/>
            <a:extLst/>
          </a:blip>
          <a:stretch>
            <a:fillRect/>
          </a:stretch>
        </p:blipFill>
        <p:spPr>
          <a:xfrm>
            <a:off x="6118169" y="311421"/>
            <a:ext cx="11391901" cy="4546601"/>
          </a:xfrm>
          <a:prstGeom prst="rect">
            <a:avLst/>
          </a:prstGeom>
          <a:ln w="12700">
            <a:miter lim="400000"/>
          </a:ln>
        </p:spPr>
      </p:pic>
      <p:sp>
        <p:nvSpPr>
          <p:cNvPr id="176" name="Slide Number"/>
          <p:cNvSpPr txBox="1"/>
          <p:nvPr>
            <p:ph type="sldNum" sz="quarter" idx="2"/>
          </p:nvPr>
        </p:nvSpPr>
        <p:spPr>
          <a:xfrm>
            <a:off x="12065050" y="13080999"/>
            <a:ext cx="241403" cy="374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8" name="ISO/IEC 27001 Information Security Management…"/>
          <p:cNvSpPr txBox="1"/>
          <p:nvPr>
            <p:ph type="body" idx="1"/>
          </p:nvPr>
        </p:nvSpPr>
        <p:spPr>
          <a:xfrm>
            <a:off x="986919" y="6696527"/>
            <a:ext cx="22410162" cy="6164056"/>
          </a:xfrm>
          <a:prstGeom prst="rect">
            <a:avLst/>
          </a:prstGeom>
        </p:spPr>
        <p:txBody>
          <a:bodyPr spcCol="1120508"/>
          <a:lstStyle/>
          <a:p>
            <a:pPr marL="609599" indent="-609599">
              <a:defRPr sz="4500"/>
            </a:pPr>
            <a:r>
              <a:rPr b="1"/>
              <a:t>ISO/IEC 27001</a:t>
            </a:r>
            <a:r>
              <a:t> Information Security Management</a:t>
            </a:r>
          </a:p>
          <a:p>
            <a:pPr marL="609599" indent="-609599" defTabSz="457200">
              <a:lnSpc>
                <a:spcPct val="100000"/>
              </a:lnSpc>
              <a:spcBef>
                <a:spcPts val="0"/>
              </a:spcBef>
              <a:defRPr sz="4500"/>
            </a:pPr>
          </a:p>
          <a:p>
            <a:pPr marL="609599" indent="-609599" defTabSz="457200">
              <a:lnSpc>
                <a:spcPct val="100000"/>
              </a:lnSpc>
              <a:spcBef>
                <a:spcPts val="0"/>
              </a:spcBef>
              <a:defRPr sz="4500"/>
            </a:pPr>
            <a:r>
              <a:rPr b="1"/>
              <a:t>ISO</a:t>
            </a:r>
            <a:r>
              <a:t> 31000:2018 Enterprise Risk Management</a:t>
            </a:r>
          </a:p>
          <a:p>
            <a:pPr marL="609599" indent="-609599">
              <a:defRPr sz="4500"/>
            </a:pPr>
            <a:r>
              <a:rPr b="1"/>
              <a:t>Nist</a:t>
            </a:r>
            <a:r>
              <a:t> National Institute of Standards and Technology  - 800-52</a:t>
            </a:r>
          </a:p>
          <a:p>
            <a:pPr marL="609599" indent="-609599">
              <a:defRPr sz="4500"/>
            </a:pPr>
            <a:r>
              <a:rPr b="1"/>
              <a:t>CSA</a:t>
            </a:r>
            <a:r>
              <a:t> cloud security alliance</a:t>
            </a:r>
          </a:p>
          <a:p>
            <a:pPr marL="609599" indent="-609599">
              <a:defRPr sz="4500"/>
            </a:pPr>
            <a:r>
              <a:rPr b="1"/>
              <a:t>SOX</a:t>
            </a:r>
            <a:r>
              <a:t> Sarbanes-Oxley Act of 2002</a:t>
            </a:r>
          </a:p>
          <a:p>
            <a:pPr marL="609599" indent="-609599">
              <a:defRPr sz="4500"/>
            </a:pPr>
            <a:r>
              <a:rPr b="1"/>
              <a:t>SABSA</a:t>
            </a:r>
            <a:r>
              <a:t> Enterprise Security Architecture </a:t>
            </a:r>
          </a:p>
          <a:p>
            <a:pPr marL="609599" indent="-609599">
              <a:defRPr sz="4500"/>
            </a:pPr>
            <a:r>
              <a:t>Regulaciones locales e internacionales</a:t>
            </a:r>
          </a:p>
        </p:txBody>
      </p:sp>
      <p:sp>
        <p:nvSpPr>
          <p:cNvPr id="179" name="Provee los conocimientos necesarios para implementar el estándar  adecuado para cada organización"/>
          <p:cNvSpPr txBox="1"/>
          <p:nvPr/>
        </p:nvSpPr>
        <p:spPr>
          <a:xfrm>
            <a:off x="1038065" y="4901925"/>
            <a:ext cx="22307869" cy="148522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90000"/>
              </a:lnSpc>
              <a:spcBef>
                <a:spcPts val="4500"/>
              </a:spcBef>
              <a:defRPr b="1" sz="4800">
                <a:solidFill>
                  <a:srgbClr val="000000"/>
                </a:solidFill>
              </a:defRPr>
            </a:lvl1pPr>
          </a:lstStyle>
          <a:p>
            <a:pPr/>
            <a:r>
              <a:t>Provee los conocimientos necesarios para implementar el estándar  adecuado para cada organización</a:t>
            </a:r>
          </a:p>
        </p:txBody>
      </p:sp>
      <p:pic>
        <p:nvPicPr>
          <p:cNvPr id="180" name="Image" descr="Image"/>
          <p:cNvPicPr>
            <a:picLocks noChangeAspect="1"/>
          </p:cNvPicPr>
          <p:nvPr/>
        </p:nvPicPr>
        <p:blipFill>
          <a:blip r:embed="rId3">
            <a:alphaModFix amt="32059"/>
            <a:extLst/>
          </a:blip>
          <a:stretch>
            <a:fillRect/>
          </a:stretch>
        </p:blipFill>
        <p:spPr>
          <a:xfrm>
            <a:off x="5688936" y="45948"/>
            <a:ext cx="11391901" cy="4546601"/>
          </a:xfrm>
          <a:prstGeom prst="rect">
            <a:avLst/>
          </a:prstGeom>
          <a:ln w="12700">
            <a:miter lim="400000"/>
          </a:ln>
        </p:spPr>
      </p:pic>
      <p:sp>
        <p:nvSpPr>
          <p:cNvPr id="181" name="Slide Number"/>
          <p:cNvSpPr txBox="1"/>
          <p:nvPr>
            <p:ph type="sldNum" sz="quarter" idx="2"/>
          </p:nvPr>
        </p:nvSpPr>
        <p:spPr>
          <a:xfrm>
            <a:off x="12065050" y="13080999"/>
            <a:ext cx="241403" cy="374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3" name="certification_cisa-1-ansi.png.png" descr="certification_cisa-1-ansi.png.png"/>
          <p:cNvPicPr>
            <a:picLocks noChangeAspect="1"/>
          </p:cNvPicPr>
          <p:nvPr/>
        </p:nvPicPr>
        <p:blipFill>
          <a:blip r:embed="rId2">
            <a:extLst/>
          </a:blip>
          <a:stretch>
            <a:fillRect/>
          </a:stretch>
        </p:blipFill>
        <p:spPr>
          <a:xfrm>
            <a:off x="16894807" y="8271340"/>
            <a:ext cx="3251201" cy="2032001"/>
          </a:xfrm>
          <a:prstGeom prst="rect">
            <a:avLst/>
          </a:prstGeom>
          <a:ln w="12700">
            <a:miter lim="400000"/>
          </a:ln>
        </p:spPr>
      </p:pic>
      <p:pic>
        <p:nvPicPr>
          <p:cNvPr id="184" name="certification_cisa-1-149k.png.png" descr="certification_cisa-1-149k.png.png"/>
          <p:cNvPicPr>
            <a:picLocks noChangeAspect="1"/>
          </p:cNvPicPr>
          <p:nvPr/>
        </p:nvPicPr>
        <p:blipFill>
          <a:blip r:embed="rId3">
            <a:extLst/>
          </a:blip>
          <a:stretch>
            <a:fillRect/>
          </a:stretch>
        </p:blipFill>
        <p:spPr>
          <a:xfrm>
            <a:off x="2743038" y="8271340"/>
            <a:ext cx="4445001" cy="2032001"/>
          </a:xfrm>
          <a:prstGeom prst="rect">
            <a:avLst/>
          </a:prstGeom>
          <a:ln w="12700">
            <a:miter lim="400000"/>
          </a:ln>
        </p:spPr>
      </p:pic>
      <p:pic>
        <p:nvPicPr>
          <p:cNvPr id="185" name="certification_cisa-1-151k.png.png" descr="certification_cisa-1-151k.png.png"/>
          <p:cNvPicPr>
            <a:picLocks noChangeAspect="1"/>
          </p:cNvPicPr>
          <p:nvPr/>
        </p:nvPicPr>
        <p:blipFill>
          <a:blip r:embed="rId4">
            <a:extLst/>
          </a:blip>
          <a:stretch>
            <a:fillRect/>
          </a:stretch>
        </p:blipFill>
        <p:spPr>
          <a:xfrm>
            <a:off x="9767607" y="8271340"/>
            <a:ext cx="4445001" cy="2032001"/>
          </a:xfrm>
          <a:prstGeom prst="rect">
            <a:avLst/>
          </a:prstGeom>
          <a:ln w="12700">
            <a:miter lim="400000"/>
          </a:ln>
        </p:spPr>
      </p:pic>
      <p:sp>
        <p:nvSpPr>
          <p:cNvPr id="186" name="Text"/>
          <p:cNvSpPr txBox="1"/>
          <p:nvPr/>
        </p:nvSpPr>
        <p:spPr>
          <a:xfrm>
            <a:off x="11546447" y="9363540"/>
            <a:ext cx="127001"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defRPr sz="1800">
                <a:solidFill>
                  <a:srgbClr val="1D252C"/>
                </a:solidFill>
                <a:latin typeface="Helvetica"/>
                <a:ea typeface="Helvetica"/>
                <a:cs typeface="Helvetica"/>
                <a:sym typeface="Helvetica"/>
              </a:defRPr>
            </a:pPr>
          </a:p>
          <a:p>
            <a:pPr defTabSz="457200">
              <a:defRPr sz="1800">
                <a:solidFill>
                  <a:srgbClr val="1D252C"/>
                </a:solidFill>
                <a:latin typeface="Helvetica"/>
                <a:ea typeface="Helvetica"/>
                <a:cs typeface="Helvetica"/>
                <a:sym typeface="Helvetica"/>
              </a:defRPr>
            </a:pPr>
          </a:p>
        </p:txBody>
      </p:sp>
      <p:pic>
        <p:nvPicPr>
          <p:cNvPr id="187" name="certification_cism-1-ansi.png" descr="certification_cism-1-ansi.png"/>
          <p:cNvPicPr>
            <a:picLocks noChangeAspect="1"/>
          </p:cNvPicPr>
          <p:nvPr/>
        </p:nvPicPr>
        <p:blipFill>
          <a:blip r:embed="rId5">
            <a:extLst/>
          </a:blip>
          <a:stretch>
            <a:fillRect/>
          </a:stretch>
        </p:blipFill>
        <p:spPr>
          <a:xfrm>
            <a:off x="16894807" y="3895542"/>
            <a:ext cx="3251201" cy="2032001"/>
          </a:xfrm>
          <a:prstGeom prst="rect">
            <a:avLst/>
          </a:prstGeom>
          <a:ln w="12700">
            <a:miter lim="400000"/>
          </a:ln>
        </p:spPr>
      </p:pic>
      <p:pic>
        <p:nvPicPr>
          <p:cNvPr id="188" name="certification_cism-1-118k.png.png" descr="certification_cism-1-118k.png.png"/>
          <p:cNvPicPr>
            <a:picLocks noChangeAspect="1"/>
          </p:cNvPicPr>
          <p:nvPr/>
        </p:nvPicPr>
        <p:blipFill>
          <a:blip r:embed="rId6">
            <a:extLst/>
          </a:blip>
          <a:stretch>
            <a:fillRect/>
          </a:stretch>
        </p:blipFill>
        <p:spPr>
          <a:xfrm>
            <a:off x="2743038" y="3895542"/>
            <a:ext cx="4508501" cy="2032001"/>
          </a:xfrm>
          <a:prstGeom prst="rect">
            <a:avLst/>
          </a:prstGeom>
          <a:ln w="12700">
            <a:miter lim="400000"/>
          </a:ln>
        </p:spPr>
      </p:pic>
      <p:pic>
        <p:nvPicPr>
          <p:cNvPr id="189" name="certification_cism-1-48k.png.png" descr="certification_cism-1-48k.png.png"/>
          <p:cNvPicPr>
            <a:picLocks noChangeAspect="1"/>
          </p:cNvPicPr>
          <p:nvPr/>
        </p:nvPicPr>
        <p:blipFill>
          <a:blip r:embed="rId7">
            <a:extLst/>
          </a:blip>
          <a:stretch>
            <a:fillRect/>
          </a:stretch>
        </p:blipFill>
        <p:spPr>
          <a:xfrm>
            <a:off x="9767607" y="3895542"/>
            <a:ext cx="4445001" cy="2032001"/>
          </a:xfrm>
          <a:prstGeom prst="rect">
            <a:avLst/>
          </a:prstGeom>
          <a:ln w="12700">
            <a:miter lim="400000"/>
          </a:ln>
        </p:spPr>
      </p:pic>
      <p:sp>
        <p:nvSpPr>
          <p:cNvPr id="190" name="Text"/>
          <p:cNvSpPr txBox="1"/>
          <p:nvPr/>
        </p:nvSpPr>
        <p:spPr>
          <a:xfrm>
            <a:off x="7464793" y="2085839"/>
            <a:ext cx="127001" cy="1219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defRPr sz="1800">
                <a:solidFill>
                  <a:srgbClr val="1D252C"/>
                </a:solidFill>
                <a:latin typeface="Helvetica"/>
                <a:ea typeface="Helvetica"/>
                <a:cs typeface="Helvetica"/>
                <a:sym typeface="Helvetica"/>
              </a:defRPr>
            </a:pPr>
          </a:p>
          <a:p>
            <a:pPr defTabSz="457200">
              <a:defRPr sz="1800">
                <a:solidFill>
                  <a:srgbClr val="1D252C"/>
                </a:solidFill>
                <a:latin typeface="Helvetica"/>
                <a:ea typeface="Helvetica"/>
                <a:cs typeface="Helvetica"/>
                <a:sym typeface="Helvetica"/>
              </a:defRPr>
            </a:pPr>
          </a:p>
          <a:p>
            <a:pPr defTabSz="457200">
              <a:defRPr sz="1800">
                <a:solidFill>
                  <a:srgbClr val="1D252C"/>
                </a:solidFill>
                <a:latin typeface="Helvetica"/>
                <a:ea typeface="Helvetica"/>
                <a:cs typeface="Helvetica"/>
                <a:sym typeface="Helvetica"/>
              </a:defRPr>
            </a:pPr>
          </a:p>
        </p:txBody>
      </p:sp>
      <p:sp>
        <p:nvSpPr>
          <p:cNvPr id="191" name="Los profesionales CISM son reconocidos internacionalmente"/>
          <p:cNvSpPr txBox="1"/>
          <p:nvPr/>
        </p:nvSpPr>
        <p:spPr>
          <a:xfrm>
            <a:off x="1989486" y="1102954"/>
            <a:ext cx="20405028" cy="9449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825500">
              <a:defRPr b="1" sz="5500">
                <a:solidFill>
                  <a:srgbClr val="000000"/>
                </a:solidFill>
              </a:defRPr>
            </a:lvl1pPr>
          </a:lstStyle>
          <a:p>
            <a:pPr/>
            <a:r>
              <a:t>Los profesionales CISM son reconocidos internacionalmente</a:t>
            </a:r>
          </a:p>
        </p:txBody>
      </p:sp>
      <p:sp>
        <p:nvSpPr>
          <p:cNvPr id="192" name="Slide Number"/>
          <p:cNvSpPr txBox="1"/>
          <p:nvPr>
            <p:ph type="sldNum" sz="quarter" idx="2"/>
          </p:nvPr>
        </p:nvSpPr>
        <p:spPr>
          <a:xfrm>
            <a:off x="12065050" y="13080999"/>
            <a:ext cx="241403" cy="374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CISM Hace la diferencia…"/>
          <p:cNvSpPr txBox="1"/>
          <p:nvPr/>
        </p:nvSpPr>
        <p:spPr>
          <a:xfrm>
            <a:off x="561532" y="762011"/>
            <a:ext cx="23260936" cy="11315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2000"/>
              </a:spcBef>
              <a:defRPr b="1" sz="4800">
                <a:solidFill>
                  <a:srgbClr val="1D252C"/>
                </a:solidFill>
                <a:latin typeface="Helvetica"/>
                <a:ea typeface="Helvetica"/>
                <a:cs typeface="Helvetica"/>
                <a:sym typeface="Helvetica"/>
              </a:defRPr>
            </a:pPr>
            <a:r>
              <a:t>CISM Hace la diferencia</a:t>
            </a:r>
          </a:p>
          <a:p>
            <a:pPr defTabSz="457200">
              <a:spcBef>
                <a:spcPts val="2000"/>
              </a:spcBef>
              <a:defRPr sz="3500">
                <a:solidFill>
                  <a:srgbClr val="1D252C"/>
                </a:solidFill>
                <a:latin typeface="Helvetica"/>
                <a:ea typeface="Helvetica"/>
                <a:cs typeface="Helvetica"/>
                <a:sym typeface="Helvetica"/>
              </a:defRPr>
            </a:pPr>
            <a:r>
              <a:t>The CISM DIFFERENCE</a:t>
            </a:r>
          </a:p>
          <a:p>
            <a:pPr defTabSz="457200">
              <a:spcBef>
                <a:spcPts val="3200"/>
              </a:spcBef>
              <a:defRPr b="1" sz="3900">
                <a:solidFill>
                  <a:srgbClr val="6A747C"/>
                </a:solidFill>
                <a:latin typeface="Helvetica"/>
                <a:ea typeface="Helvetica"/>
                <a:cs typeface="Helvetica"/>
                <a:sym typeface="Helvetica"/>
              </a:defRPr>
            </a:pPr>
            <a:r>
              <a:t>Si estas buscando nuevas oportunidades profesionales o lograr escalar en tu organización, la certificación CISM demuestra tu experiencia y conocimientos en los siguientes dominios</a:t>
            </a:r>
          </a:p>
          <a:p>
            <a:pPr defTabSz="457200">
              <a:spcBef>
                <a:spcPts val="3200"/>
              </a:spcBef>
              <a:defRPr sz="3500">
                <a:solidFill>
                  <a:srgbClr val="6A747C"/>
                </a:solidFill>
                <a:latin typeface="Helvetica"/>
                <a:ea typeface="Helvetica"/>
                <a:cs typeface="Helvetica"/>
                <a:sym typeface="Helvetica"/>
              </a:defRPr>
            </a:pPr>
            <a:r>
              <a:t>Whether you are seeking a new career opportunity or striving to grow within your current organization, a CISM certification proves your expertise in these work-related domains.</a:t>
            </a:r>
          </a:p>
          <a:p>
            <a:pPr defTabSz="457200">
              <a:spcBef>
                <a:spcPts val="3200"/>
              </a:spcBef>
              <a:defRPr sz="4000">
                <a:solidFill>
                  <a:srgbClr val="6A747C"/>
                </a:solidFill>
                <a:latin typeface="Helvetica"/>
                <a:ea typeface="Helvetica"/>
                <a:cs typeface="Helvetica"/>
                <a:sym typeface="Helvetica"/>
              </a:defRPr>
            </a:pPr>
          </a:p>
          <a:p>
            <a:pPr lvl="8" marL="1574800" indent="-317500" algn="l" defTabSz="457200">
              <a:buClr>
                <a:srgbClr val="6A747C"/>
              </a:buClr>
              <a:buSzPct val="123000"/>
              <a:buFont typeface="Helvetica"/>
              <a:buChar char="•"/>
              <a:defRPr b="1" i="1" sz="3900">
                <a:solidFill>
                  <a:srgbClr val="6A747C"/>
                </a:solidFill>
                <a:latin typeface="Helvetica"/>
                <a:ea typeface="Helvetica"/>
                <a:cs typeface="Helvetica"/>
                <a:sym typeface="Helvetica"/>
              </a:defRPr>
            </a:pPr>
            <a:r>
              <a:t>Information security governance </a:t>
            </a:r>
            <a:r>
              <a:rPr sz="3500"/>
              <a:t>(Gobierno de seguridad de la información)</a:t>
            </a:r>
            <a:br/>
            <a:endParaRPr>
              <a:solidFill>
                <a:srgbClr val="1D252C"/>
              </a:solidFill>
            </a:endParaRPr>
          </a:p>
          <a:p>
            <a:pPr lvl="8" marL="1574800" indent="-317500" algn="l" defTabSz="457200">
              <a:buClr>
                <a:srgbClr val="6A747C"/>
              </a:buClr>
              <a:buSzPct val="123000"/>
              <a:buFont typeface="Helvetica"/>
              <a:buChar char="•"/>
              <a:defRPr b="1" i="1" sz="3900">
                <a:solidFill>
                  <a:srgbClr val="6A747C"/>
                </a:solidFill>
                <a:latin typeface="Helvetica"/>
                <a:ea typeface="Helvetica"/>
                <a:cs typeface="Helvetica"/>
                <a:sym typeface="Helvetica"/>
              </a:defRPr>
            </a:pPr>
            <a:r>
              <a:t>Information security risk management </a:t>
            </a:r>
            <a:r>
              <a:rPr sz="3500"/>
              <a:t>(Gestion de riesgos de seguridad de la información)</a:t>
            </a:r>
            <a:br/>
            <a:endParaRPr>
              <a:solidFill>
                <a:srgbClr val="1D252C"/>
              </a:solidFill>
            </a:endParaRPr>
          </a:p>
          <a:p>
            <a:pPr lvl="8" marL="1574800" indent="-317500" algn="l" defTabSz="457200">
              <a:buClr>
                <a:srgbClr val="6A747C"/>
              </a:buClr>
              <a:buSzPct val="123000"/>
              <a:buFont typeface="Helvetica"/>
              <a:buChar char="•"/>
              <a:defRPr b="1" i="1" sz="3900">
                <a:solidFill>
                  <a:srgbClr val="6A747C"/>
                </a:solidFill>
                <a:latin typeface="Helvetica"/>
                <a:ea typeface="Helvetica"/>
                <a:cs typeface="Helvetica"/>
                <a:sym typeface="Helvetica"/>
              </a:defRPr>
            </a:pPr>
            <a:r>
              <a:t>Information security program (</a:t>
            </a:r>
            <a:r>
              <a:rPr sz="3500"/>
              <a:t>Programa de seguridad de la información)</a:t>
            </a:r>
            <a:br/>
            <a:endParaRPr>
              <a:solidFill>
                <a:srgbClr val="1D252C"/>
              </a:solidFill>
            </a:endParaRPr>
          </a:p>
          <a:p>
            <a:pPr lvl="8" marL="1566862" indent="-309562" algn="l" defTabSz="457200">
              <a:buClr>
                <a:srgbClr val="6A747C"/>
              </a:buClr>
              <a:buSzPct val="123000"/>
              <a:buFont typeface="Helvetica"/>
              <a:buChar char="•"/>
              <a:defRPr sz="4000">
                <a:solidFill>
                  <a:srgbClr val="6A747C"/>
                </a:solidFill>
                <a:latin typeface="Helvetica"/>
                <a:ea typeface="Helvetica"/>
                <a:cs typeface="Helvetica"/>
                <a:sym typeface="Helvetica"/>
              </a:defRPr>
            </a:pPr>
            <a:r>
              <a:rPr b="1" i="1" sz="3900"/>
              <a:t>Incident management </a:t>
            </a:r>
            <a:r>
              <a:rPr b="1" i="1" sz="3500"/>
              <a:t>(Gestión de Incidentes)</a:t>
            </a:r>
            <a:br>
              <a:rPr sz="3600"/>
            </a:br>
            <a:br>
              <a:rPr>
                <a:solidFill>
                  <a:srgbClr val="1D252C"/>
                </a:solidFill>
              </a:rPr>
            </a:br>
            <a:endParaRPr sz="1800">
              <a:solidFill>
                <a:srgbClr val="1D252C"/>
              </a:solidFill>
            </a:endParaRPr>
          </a:p>
          <a:p>
            <a:pPr defTabSz="457200">
              <a:spcBef>
                <a:spcPts val="3200"/>
              </a:spcBef>
              <a:defRPr sz="1800">
                <a:solidFill>
                  <a:srgbClr val="1D252C"/>
                </a:solidFill>
                <a:latin typeface="Helvetica"/>
                <a:ea typeface="Helvetica"/>
                <a:cs typeface="Helvetica"/>
                <a:sym typeface="Helvetica"/>
              </a:defRPr>
            </a:pPr>
            <a:r>
              <a:t> </a:t>
            </a:r>
          </a:p>
        </p:txBody>
      </p:sp>
      <p:sp>
        <p:nvSpPr>
          <p:cNvPr id="195" name="Slide Number"/>
          <p:cNvSpPr txBox="1"/>
          <p:nvPr>
            <p:ph type="sldNum" sz="quarter" idx="2"/>
          </p:nvPr>
        </p:nvSpPr>
        <p:spPr>
          <a:xfrm>
            <a:off x="12065050" y="13080999"/>
            <a:ext cx="241403" cy="374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96" name="Hiking"/>
          <p:cNvSpPr/>
          <p:nvPr/>
        </p:nvSpPr>
        <p:spPr>
          <a:xfrm>
            <a:off x="2208805" y="968580"/>
            <a:ext cx="3052664" cy="4669032"/>
          </a:xfrm>
          <a:custGeom>
            <a:avLst/>
            <a:gdLst/>
            <a:ahLst/>
            <a:cxnLst>
              <a:cxn ang="0">
                <a:pos x="wd2" y="hd2"/>
              </a:cxn>
              <a:cxn ang="5400000">
                <a:pos x="wd2" y="hd2"/>
              </a:cxn>
              <a:cxn ang="10800000">
                <a:pos x="wd2" y="hd2"/>
              </a:cxn>
              <a:cxn ang="16200000">
                <a:pos x="wd2" y="hd2"/>
              </a:cxn>
            </a:cxnLst>
            <a:rect l="0" t="0" r="r" b="b"/>
            <a:pathLst>
              <a:path w="21362" h="21470" fill="norm" stroke="1" extrusionOk="0">
                <a:moveTo>
                  <a:pt x="13809" y="0"/>
                </a:moveTo>
                <a:cubicBezTo>
                  <a:pt x="13161" y="0"/>
                  <a:pt x="12513" y="162"/>
                  <a:pt x="12019" y="486"/>
                </a:cubicBezTo>
                <a:cubicBezTo>
                  <a:pt x="11031" y="1136"/>
                  <a:pt x="11031" y="2190"/>
                  <a:pt x="12019" y="2840"/>
                </a:cubicBezTo>
                <a:cubicBezTo>
                  <a:pt x="13008" y="3489"/>
                  <a:pt x="14610" y="3489"/>
                  <a:pt x="15598" y="2840"/>
                </a:cubicBezTo>
                <a:cubicBezTo>
                  <a:pt x="16586" y="2190"/>
                  <a:pt x="16586" y="1136"/>
                  <a:pt x="15598" y="486"/>
                </a:cubicBezTo>
                <a:cubicBezTo>
                  <a:pt x="15104" y="162"/>
                  <a:pt x="14456" y="0"/>
                  <a:pt x="13809" y="0"/>
                </a:cubicBezTo>
                <a:close/>
                <a:moveTo>
                  <a:pt x="5513" y="1761"/>
                </a:moveTo>
                <a:cubicBezTo>
                  <a:pt x="4662" y="1803"/>
                  <a:pt x="3901" y="2199"/>
                  <a:pt x="3693" y="2786"/>
                </a:cubicBezTo>
                <a:lnTo>
                  <a:pt x="2232" y="6906"/>
                </a:lnTo>
                <a:cubicBezTo>
                  <a:pt x="1378" y="6961"/>
                  <a:pt x="597" y="7320"/>
                  <a:pt x="254" y="7879"/>
                </a:cubicBezTo>
                <a:cubicBezTo>
                  <a:pt x="-238" y="8681"/>
                  <a:pt x="354" y="9592"/>
                  <a:pt x="1574" y="9915"/>
                </a:cubicBezTo>
                <a:cubicBezTo>
                  <a:pt x="2794" y="10239"/>
                  <a:pt x="4181" y="9851"/>
                  <a:pt x="4673" y="9050"/>
                </a:cubicBezTo>
                <a:cubicBezTo>
                  <a:pt x="4846" y="8767"/>
                  <a:pt x="8803" y="2442"/>
                  <a:pt x="8803" y="2442"/>
                </a:cubicBezTo>
                <a:lnTo>
                  <a:pt x="6378" y="1843"/>
                </a:lnTo>
                <a:cubicBezTo>
                  <a:pt x="6092" y="1773"/>
                  <a:pt x="5796" y="1747"/>
                  <a:pt x="5513" y="1761"/>
                </a:cubicBezTo>
                <a:close/>
                <a:moveTo>
                  <a:pt x="11585" y="3288"/>
                </a:moveTo>
                <a:cubicBezTo>
                  <a:pt x="9748" y="3252"/>
                  <a:pt x="7973" y="4760"/>
                  <a:pt x="6498" y="7059"/>
                </a:cubicBezTo>
                <a:cubicBezTo>
                  <a:pt x="4812" y="9686"/>
                  <a:pt x="5908" y="11797"/>
                  <a:pt x="5908" y="11797"/>
                </a:cubicBezTo>
                <a:lnTo>
                  <a:pt x="3881" y="14760"/>
                </a:lnTo>
                <a:lnTo>
                  <a:pt x="162" y="20126"/>
                </a:lnTo>
                <a:cubicBezTo>
                  <a:pt x="-197" y="20570"/>
                  <a:pt x="63" y="21127"/>
                  <a:pt x="739" y="21364"/>
                </a:cubicBezTo>
                <a:cubicBezTo>
                  <a:pt x="1415" y="21600"/>
                  <a:pt x="2261" y="21429"/>
                  <a:pt x="2620" y="20985"/>
                </a:cubicBezTo>
                <a:lnTo>
                  <a:pt x="3256" y="20235"/>
                </a:lnTo>
                <a:lnTo>
                  <a:pt x="8652" y="13911"/>
                </a:lnTo>
                <a:lnTo>
                  <a:pt x="9615" y="15382"/>
                </a:lnTo>
                <a:cubicBezTo>
                  <a:pt x="9630" y="15414"/>
                  <a:pt x="9648" y="15447"/>
                  <a:pt x="9668" y="15479"/>
                </a:cubicBezTo>
                <a:lnTo>
                  <a:pt x="13158" y="20817"/>
                </a:lnTo>
                <a:cubicBezTo>
                  <a:pt x="13473" y="21306"/>
                  <a:pt x="14340" y="21537"/>
                  <a:pt x="15085" y="21330"/>
                </a:cubicBezTo>
                <a:cubicBezTo>
                  <a:pt x="15759" y="21143"/>
                  <a:pt x="16068" y="20642"/>
                  <a:pt x="15887" y="20186"/>
                </a:cubicBezTo>
                <a:lnTo>
                  <a:pt x="15876" y="20164"/>
                </a:lnTo>
                <a:cubicBezTo>
                  <a:pt x="15868" y="20144"/>
                  <a:pt x="15859" y="20125"/>
                  <a:pt x="15848" y="20106"/>
                </a:cubicBezTo>
                <a:lnTo>
                  <a:pt x="14541" y="17420"/>
                </a:lnTo>
                <a:lnTo>
                  <a:pt x="13237" y="14726"/>
                </a:lnTo>
                <a:cubicBezTo>
                  <a:pt x="13233" y="14720"/>
                  <a:pt x="13226" y="14714"/>
                  <a:pt x="13222" y="14708"/>
                </a:cubicBezTo>
                <a:lnTo>
                  <a:pt x="10993" y="10123"/>
                </a:lnTo>
                <a:lnTo>
                  <a:pt x="12298" y="7830"/>
                </a:lnTo>
                <a:lnTo>
                  <a:pt x="13436" y="9350"/>
                </a:lnTo>
                <a:lnTo>
                  <a:pt x="19583" y="9865"/>
                </a:lnTo>
                <a:lnTo>
                  <a:pt x="17809" y="21174"/>
                </a:lnTo>
                <a:lnTo>
                  <a:pt x="18669" y="21174"/>
                </a:lnTo>
                <a:lnTo>
                  <a:pt x="21362" y="6899"/>
                </a:lnTo>
                <a:lnTo>
                  <a:pt x="20047" y="6899"/>
                </a:lnTo>
                <a:lnTo>
                  <a:pt x="19815" y="8389"/>
                </a:lnTo>
                <a:cubicBezTo>
                  <a:pt x="19071" y="8282"/>
                  <a:pt x="17634" y="8072"/>
                  <a:pt x="16075" y="7823"/>
                </a:cubicBezTo>
                <a:cubicBezTo>
                  <a:pt x="13880" y="7474"/>
                  <a:pt x="15669" y="4276"/>
                  <a:pt x="12377" y="3400"/>
                </a:cubicBezTo>
                <a:cubicBezTo>
                  <a:pt x="12112" y="3330"/>
                  <a:pt x="11848" y="3293"/>
                  <a:pt x="11585" y="3288"/>
                </a:cubicBezTo>
                <a:close/>
              </a:path>
            </a:pathLst>
          </a:custGeom>
          <a:gradFill>
            <a:gsLst>
              <a:gs pos="0">
                <a:schemeClr val="accent6">
                  <a:lumOff val="16230"/>
                  <a:alpha val="45909"/>
                </a:schemeClr>
              </a:gs>
              <a:gs pos="100000">
                <a:schemeClr val="accent6">
                  <a:satOff val="-16844"/>
                  <a:lumOff val="-30747"/>
                  <a:alpha val="45909"/>
                </a:schemeClr>
              </a:gs>
            </a:gsLst>
            <a:lin ang="5400000"/>
          </a:gra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8" name="certification_cism-1-ansi.png" descr="certification_cism-1-ansi.png"/>
          <p:cNvPicPr>
            <a:picLocks noChangeAspect="1"/>
          </p:cNvPicPr>
          <p:nvPr/>
        </p:nvPicPr>
        <p:blipFill>
          <a:blip r:embed="rId2">
            <a:extLst/>
          </a:blip>
          <a:stretch>
            <a:fillRect/>
          </a:stretch>
        </p:blipFill>
        <p:spPr>
          <a:xfrm>
            <a:off x="16200204" y="8317299"/>
            <a:ext cx="3251201" cy="2032001"/>
          </a:xfrm>
          <a:prstGeom prst="rect">
            <a:avLst/>
          </a:prstGeom>
          <a:ln w="12700">
            <a:miter lim="400000"/>
          </a:ln>
        </p:spPr>
      </p:pic>
      <p:pic>
        <p:nvPicPr>
          <p:cNvPr id="199" name="certification_cism-2-70.png" descr="certification_cism-2-70.png"/>
          <p:cNvPicPr>
            <a:picLocks noChangeAspect="1"/>
          </p:cNvPicPr>
          <p:nvPr/>
        </p:nvPicPr>
        <p:blipFill>
          <a:blip r:embed="rId3">
            <a:extLst/>
          </a:blip>
          <a:stretch>
            <a:fillRect/>
          </a:stretch>
        </p:blipFill>
        <p:spPr>
          <a:xfrm>
            <a:off x="10696613" y="8317299"/>
            <a:ext cx="3556001" cy="2032001"/>
          </a:xfrm>
          <a:prstGeom prst="rect">
            <a:avLst/>
          </a:prstGeom>
          <a:ln w="12700">
            <a:miter lim="400000"/>
          </a:ln>
        </p:spPr>
      </p:pic>
      <p:sp>
        <p:nvSpPr>
          <p:cNvPr id="200" name="ISACA’s Certified Information Security Manager (CISM) certification is for those with technical expertise and experience in IS/IT security and control and wants to make the move from team player to manager. CISM can add credibility and confidence to your"/>
          <p:cNvSpPr txBox="1"/>
          <p:nvPr/>
        </p:nvSpPr>
        <p:spPr>
          <a:xfrm>
            <a:off x="865486" y="4902200"/>
            <a:ext cx="22825597" cy="391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1800">
                <a:solidFill>
                  <a:srgbClr val="1D252C"/>
                </a:solidFill>
                <a:latin typeface="Helvetica"/>
                <a:ea typeface="Helvetica"/>
                <a:cs typeface="Helvetica"/>
                <a:sym typeface="Helvetica"/>
              </a:defRPr>
            </a:pPr>
          </a:p>
          <a:p>
            <a:pPr defTabSz="457200">
              <a:spcBef>
                <a:spcPts val="3200"/>
              </a:spcBef>
              <a:defRPr sz="3500">
                <a:solidFill>
                  <a:srgbClr val="1D252C"/>
                </a:solidFill>
                <a:latin typeface="Helvetica"/>
                <a:ea typeface="Helvetica"/>
                <a:cs typeface="Helvetica"/>
                <a:sym typeface="Helvetica"/>
              </a:defRPr>
            </a:pPr>
            <a:r>
              <a:t>ISACA’s Certified Information Security Manager (CISM) certification is for those with technical expertise and experience in IS/IT security and control and wants to make the move from team player to manager. CISM can add credibility and confidence to your interactions with internal and external stakeholders, peers and regulators.</a:t>
            </a:r>
          </a:p>
          <a:p>
            <a:pPr algn="l" defTabSz="457200">
              <a:spcBef>
                <a:spcPts val="3200"/>
              </a:spcBef>
              <a:defRPr sz="1800">
                <a:solidFill>
                  <a:srgbClr val="1D252C"/>
                </a:solidFill>
                <a:latin typeface="Helvetica"/>
                <a:ea typeface="Helvetica"/>
                <a:cs typeface="Helvetica"/>
                <a:sym typeface="Helvetica"/>
              </a:defRPr>
            </a:pPr>
            <a:r>
              <a:t> </a:t>
            </a:r>
          </a:p>
          <a:p>
            <a:pPr algn="l" defTabSz="457200">
              <a:defRPr sz="1800">
                <a:solidFill>
                  <a:srgbClr val="1D252C"/>
                </a:solidFill>
                <a:latin typeface="Helvetica"/>
                <a:ea typeface="Helvetica"/>
                <a:cs typeface="Helvetica"/>
                <a:sym typeface="Helvetica"/>
              </a:defRPr>
            </a:pPr>
          </a:p>
          <a:p>
            <a:pPr algn="l" defTabSz="457200">
              <a:defRPr sz="1800">
                <a:solidFill>
                  <a:srgbClr val="1D252C"/>
                </a:solidFill>
                <a:latin typeface="Helvetica"/>
                <a:ea typeface="Helvetica"/>
                <a:cs typeface="Helvetica"/>
                <a:sym typeface="Helvetica"/>
              </a:defRPr>
            </a:pPr>
          </a:p>
        </p:txBody>
      </p:sp>
      <p:sp>
        <p:nvSpPr>
          <p:cNvPr id="201" name="ISACA’s Certified Information Security Manager (CISM) es recomendada para aquellas personas con experiencia técnica en Control y Seguridad de la Información y aspiran a progresar a funciones gerenciales"/>
          <p:cNvSpPr txBox="1"/>
          <p:nvPr/>
        </p:nvSpPr>
        <p:spPr>
          <a:xfrm>
            <a:off x="534097" y="1470798"/>
            <a:ext cx="23189640" cy="411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825500">
              <a:defRPr b="1" sz="4000">
                <a:solidFill>
                  <a:srgbClr val="000000"/>
                </a:solidFill>
              </a:defRPr>
            </a:pPr>
          </a:p>
          <a:p>
            <a:pPr defTabSz="825500">
              <a:defRPr b="1" sz="4000">
                <a:solidFill>
                  <a:srgbClr val="000000"/>
                </a:solidFill>
              </a:defRPr>
            </a:pPr>
            <a:r>
              <a:t>ISACA’s Certified Information Security Manager (CISM) es recomendada para aquellas personas con experiencia técnica en Control y Seguridad de la Información y aspiran a progresar a funciones gerenciales</a:t>
            </a:r>
          </a:p>
          <a:p>
            <a:pPr algn="l" defTabSz="457200">
              <a:spcBef>
                <a:spcPts val="3200"/>
              </a:spcBef>
              <a:defRPr sz="1800">
                <a:solidFill>
                  <a:srgbClr val="1D252C"/>
                </a:solidFill>
                <a:latin typeface="Helvetica"/>
                <a:ea typeface="Helvetica"/>
                <a:cs typeface="Helvetica"/>
                <a:sym typeface="Helvetica"/>
              </a:defRPr>
            </a:pPr>
            <a:r>
              <a:t> </a:t>
            </a:r>
          </a:p>
          <a:p>
            <a:pPr algn="l" defTabSz="457200">
              <a:defRPr sz="1800">
                <a:solidFill>
                  <a:srgbClr val="1D252C"/>
                </a:solidFill>
                <a:latin typeface="Helvetica"/>
                <a:ea typeface="Helvetica"/>
                <a:cs typeface="Helvetica"/>
                <a:sym typeface="Helvetica"/>
              </a:defRPr>
            </a:pPr>
          </a:p>
          <a:p>
            <a:pPr algn="l" defTabSz="457200">
              <a:defRPr sz="1800">
                <a:solidFill>
                  <a:srgbClr val="1D252C"/>
                </a:solidFill>
                <a:latin typeface="Helvetica"/>
                <a:ea typeface="Helvetica"/>
                <a:cs typeface="Helvetica"/>
                <a:sym typeface="Helvetica"/>
              </a:defRPr>
            </a:pPr>
          </a:p>
        </p:txBody>
      </p:sp>
      <p:sp>
        <p:nvSpPr>
          <p:cNvPr id="202" name="Slide Number"/>
          <p:cNvSpPr txBox="1"/>
          <p:nvPr>
            <p:ph type="sldNum" sz="quarter" idx="2"/>
          </p:nvPr>
        </p:nvSpPr>
        <p:spPr>
          <a:xfrm>
            <a:off x="12065050" y="13080999"/>
            <a:ext cx="241403" cy="374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03" name="Image" descr="Image"/>
          <p:cNvPicPr>
            <a:picLocks noChangeAspect="1"/>
          </p:cNvPicPr>
          <p:nvPr/>
        </p:nvPicPr>
        <p:blipFill>
          <a:blip r:embed="rId4">
            <a:extLst/>
          </a:blip>
          <a:stretch>
            <a:fillRect/>
          </a:stretch>
        </p:blipFill>
        <p:spPr>
          <a:xfrm>
            <a:off x="5535922" y="8317299"/>
            <a:ext cx="3213101" cy="2032001"/>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5" name="certification_cism-3-94.png" descr="certification_cism-3-94.png"/>
          <p:cNvPicPr>
            <a:picLocks noChangeAspect="1"/>
          </p:cNvPicPr>
          <p:nvPr/>
        </p:nvPicPr>
        <p:blipFill>
          <a:blip r:embed="rId2">
            <a:extLst/>
          </a:blip>
          <a:stretch>
            <a:fillRect/>
          </a:stretch>
        </p:blipFill>
        <p:spPr>
          <a:xfrm>
            <a:off x="5125623" y="7716468"/>
            <a:ext cx="3556001" cy="2032001"/>
          </a:xfrm>
          <a:prstGeom prst="rect">
            <a:avLst/>
          </a:prstGeom>
          <a:ln w="12700">
            <a:miter lim="400000"/>
          </a:ln>
        </p:spPr>
      </p:pic>
      <p:pic>
        <p:nvPicPr>
          <p:cNvPr id="206" name="certification_cism-3-70.png" descr="certification_cism-3-70.png"/>
          <p:cNvPicPr>
            <a:picLocks noChangeAspect="1"/>
          </p:cNvPicPr>
          <p:nvPr/>
        </p:nvPicPr>
        <p:blipFill>
          <a:blip r:embed="rId3">
            <a:extLst/>
          </a:blip>
          <a:stretch>
            <a:fillRect/>
          </a:stretch>
        </p:blipFill>
        <p:spPr>
          <a:xfrm>
            <a:off x="15687090" y="7716468"/>
            <a:ext cx="2921001" cy="2032001"/>
          </a:xfrm>
          <a:prstGeom prst="rect">
            <a:avLst/>
          </a:prstGeom>
          <a:ln w="12700">
            <a:miter lim="400000"/>
          </a:ln>
        </p:spPr>
      </p:pic>
      <p:pic>
        <p:nvPicPr>
          <p:cNvPr id="207" name="certification_cism-3-90.png" descr="certification_cism-3-90.png"/>
          <p:cNvPicPr>
            <a:picLocks noChangeAspect="1"/>
          </p:cNvPicPr>
          <p:nvPr/>
        </p:nvPicPr>
        <p:blipFill>
          <a:blip r:embed="rId4">
            <a:extLst/>
          </a:blip>
          <a:stretch>
            <a:fillRect/>
          </a:stretch>
        </p:blipFill>
        <p:spPr>
          <a:xfrm>
            <a:off x="10739422" y="7905935"/>
            <a:ext cx="3352801" cy="2032001"/>
          </a:xfrm>
          <a:prstGeom prst="rect">
            <a:avLst/>
          </a:prstGeom>
          <a:ln w="12700">
            <a:miter lim="400000"/>
          </a:ln>
        </p:spPr>
      </p:pic>
      <p:sp>
        <p:nvSpPr>
          <p:cNvPr id="208" name="ISACA's Certified Information Security Manager (CISM) certification brings credibility to your team and ensures alignment between the organization's information security program and its broader goals and objectives. CISM can validate your team’s commitme"/>
          <p:cNvSpPr txBox="1"/>
          <p:nvPr/>
        </p:nvSpPr>
        <p:spPr>
          <a:xfrm>
            <a:off x="411223" y="4311917"/>
            <a:ext cx="22763164" cy="355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3200"/>
              </a:spcBef>
              <a:defRPr sz="3300">
                <a:solidFill>
                  <a:srgbClr val="1D252C"/>
                </a:solidFill>
                <a:latin typeface="Helvetica"/>
                <a:ea typeface="Helvetica"/>
                <a:cs typeface="Helvetica"/>
                <a:sym typeface="Helvetica"/>
              </a:defRPr>
            </a:pPr>
            <a:r>
              <a:t>ISACA's Certified Information Security Manager (CISM) certification brings credibility to your team and ensures alignment between the organization's information security program and its broader goals and objectives. CISM can validate your team’s commitment to compliance, security and integrity and increase customer retention!</a:t>
            </a:r>
          </a:p>
          <a:p>
            <a:pPr defTabSz="457200">
              <a:spcBef>
                <a:spcPts val="3200"/>
              </a:spcBef>
              <a:defRPr sz="1800">
                <a:solidFill>
                  <a:srgbClr val="1D252C"/>
                </a:solidFill>
                <a:latin typeface="Helvetica"/>
                <a:ea typeface="Helvetica"/>
                <a:cs typeface="Helvetica"/>
                <a:sym typeface="Helvetica"/>
              </a:defRPr>
            </a:pPr>
            <a:r>
              <a:t> </a:t>
            </a:r>
          </a:p>
          <a:p>
            <a:pPr defTabSz="457200">
              <a:defRPr sz="1800">
                <a:solidFill>
                  <a:srgbClr val="1D252C"/>
                </a:solidFill>
                <a:latin typeface="Helvetica"/>
                <a:ea typeface="Helvetica"/>
                <a:cs typeface="Helvetica"/>
                <a:sym typeface="Helvetica"/>
              </a:defRPr>
            </a:pPr>
          </a:p>
          <a:p>
            <a:pPr defTabSz="457200">
              <a:defRPr sz="1800">
                <a:solidFill>
                  <a:srgbClr val="1D252C"/>
                </a:solidFill>
                <a:latin typeface="Helvetica"/>
                <a:ea typeface="Helvetica"/>
                <a:cs typeface="Helvetica"/>
                <a:sym typeface="Helvetica"/>
              </a:defRPr>
            </a:pPr>
          </a:p>
        </p:txBody>
      </p:sp>
      <p:sp>
        <p:nvSpPr>
          <p:cNvPr id="209" name="ISACA’s Certified Information Security Manager (CISM) brinda credibilidad al equipo de seguridad, garantizando la alineación de la estrategia de seguridad de la información con los objetivos corporativos"/>
          <p:cNvSpPr txBox="1"/>
          <p:nvPr/>
        </p:nvSpPr>
        <p:spPr>
          <a:xfrm>
            <a:off x="404290" y="159099"/>
            <a:ext cx="22777030" cy="411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825500">
              <a:defRPr b="1" sz="4000">
                <a:solidFill>
                  <a:srgbClr val="000000"/>
                </a:solidFill>
              </a:defRPr>
            </a:pPr>
          </a:p>
          <a:p>
            <a:pPr defTabSz="825500">
              <a:defRPr b="1" sz="4000">
                <a:solidFill>
                  <a:srgbClr val="000000"/>
                </a:solidFill>
              </a:defRPr>
            </a:pPr>
            <a:r>
              <a:t>ISACA’s Certified Information Security Manager (CISM) brinda credibilidad al equipo de seguridad, garantizando la alineación de la estrategia de seguridad de la información con los objetivos corporativos</a:t>
            </a:r>
          </a:p>
          <a:p>
            <a:pPr algn="l" defTabSz="457200">
              <a:spcBef>
                <a:spcPts val="3200"/>
              </a:spcBef>
              <a:defRPr sz="1800">
                <a:solidFill>
                  <a:srgbClr val="1D252C"/>
                </a:solidFill>
                <a:latin typeface="Helvetica"/>
                <a:ea typeface="Helvetica"/>
                <a:cs typeface="Helvetica"/>
                <a:sym typeface="Helvetica"/>
              </a:defRPr>
            </a:pPr>
            <a:r>
              <a:t> </a:t>
            </a:r>
          </a:p>
          <a:p>
            <a:pPr algn="l" defTabSz="457200">
              <a:defRPr sz="1800">
                <a:solidFill>
                  <a:srgbClr val="1D252C"/>
                </a:solidFill>
                <a:latin typeface="Helvetica"/>
                <a:ea typeface="Helvetica"/>
                <a:cs typeface="Helvetica"/>
                <a:sym typeface="Helvetica"/>
              </a:defRPr>
            </a:pPr>
          </a:p>
          <a:p>
            <a:pPr algn="l" defTabSz="457200">
              <a:defRPr sz="1800">
                <a:solidFill>
                  <a:srgbClr val="1D252C"/>
                </a:solidFill>
                <a:latin typeface="Helvetica"/>
                <a:ea typeface="Helvetica"/>
                <a:cs typeface="Helvetica"/>
                <a:sym typeface="Helvetica"/>
              </a:defRPr>
            </a:pPr>
          </a:p>
        </p:txBody>
      </p:sp>
      <p:sp>
        <p:nvSpPr>
          <p:cNvPr id="210" name="Slide Number"/>
          <p:cNvSpPr txBox="1"/>
          <p:nvPr>
            <p:ph type="sldNum" sz="quarter" idx="2"/>
          </p:nvPr>
        </p:nvSpPr>
        <p:spPr>
          <a:xfrm>
            <a:off x="12065050" y="13080999"/>
            <a:ext cx="241403" cy="374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