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63" r:id="rId4"/>
    <p:sldId id="259" r:id="rId5"/>
    <p:sldId id="260" r:id="rId6"/>
    <p:sldId id="270" r:id="rId7"/>
    <p:sldId id="261" r:id="rId8"/>
    <p:sldId id="267" r:id="rId9"/>
    <p:sldId id="273" r:id="rId10"/>
    <p:sldId id="276" r:id="rId11"/>
    <p:sldId id="277" r:id="rId12"/>
    <p:sldId id="278" r:id="rId13"/>
    <p:sldId id="279" r:id="rId14"/>
    <p:sldId id="280" r:id="rId15"/>
    <p:sldId id="269" r:id="rId16"/>
    <p:sldId id="264" r:id="rId17"/>
    <p:sldId id="281" r:id="rId18"/>
    <p:sldId id="282" r:id="rId19"/>
    <p:sldId id="283" r:id="rId20"/>
    <p:sldId id="265" r:id="rId21"/>
    <p:sldId id="266" r:id="rId22"/>
    <p:sldId id="284" r:id="rId23"/>
    <p:sldId id="271" r:id="rId24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95E4C4-C927-44FE-AF4F-B5AF9F525788}" type="datetimeFigureOut">
              <a:rPr lang="es-AR" smtClean="0"/>
              <a:t>10/12/2025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910D5F-8311-4B85-8646-B74379BC8CC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94461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AD4B0-E0E8-4F4C-B5EE-ECA085FD3928}" type="slidenum">
              <a:rPr lang="es-AR" smtClean="0"/>
              <a:t>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95327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59629-13EB-4B40-9D6B-050E1E84C671}" type="datetimeFigureOut">
              <a:rPr lang="es-AR" smtClean="0"/>
              <a:t>10/12/2025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44B85-BB98-4441-A710-70F414AA8B3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49770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59629-13EB-4B40-9D6B-050E1E84C671}" type="datetimeFigureOut">
              <a:rPr lang="es-AR" smtClean="0"/>
              <a:t>10/12/2025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44B85-BB98-4441-A710-70F414AA8B3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6542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59629-13EB-4B40-9D6B-050E1E84C671}" type="datetimeFigureOut">
              <a:rPr lang="es-AR" smtClean="0"/>
              <a:t>10/12/2025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44B85-BB98-4441-A710-70F414AA8B3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29951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1296608" y="516800"/>
            <a:ext cx="8457600" cy="7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 dirty="0"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1296608" y="1420667"/>
            <a:ext cx="10272000" cy="47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just" rtl="0">
              <a:lnSpc>
                <a:spcPct val="100000"/>
              </a:lnSpc>
              <a:spcBef>
                <a:spcPts val="650"/>
              </a:spcBef>
              <a:spcAft>
                <a:spcPts val="650"/>
              </a:spcAft>
              <a:buClr>
                <a:srgbClr val="434343"/>
              </a:buClr>
              <a:buSzPts val="1400"/>
              <a:buNone/>
              <a:defRPr sz="1300">
                <a:solidFill>
                  <a:srgbClr val="434343"/>
                </a:solidFill>
              </a:defRPr>
            </a:lvl1pPr>
            <a:lvl2pPr marL="990570" lvl="1" indent="-34394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485854" lvl="2" indent="-34394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981139" lvl="3" indent="-34394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476424" lvl="4" indent="-34394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971709" lvl="5" indent="-34394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466993" lvl="6" indent="-34394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962278" lvl="7" indent="-34394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457563" lvl="8" indent="-34394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 dirty="0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9E7DA-5016-470A-9DC8-0ABB036857A5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948553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741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59629-13EB-4B40-9D6B-050E1E84C671}" type="datetimeFigureOut">
              <a:rPr lang="es-AR" smtClean="0"/>
              <a:t>10/12/2025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44B85-BB98-4441-A710-70F414AA8B3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06694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59629-13EB-4B40-9D6B-050E1E84C671}" type="datetimeFigureOut">
              <a:rPr lang="es-AR" smtClean="0"/>
              <a:t>10/12/2025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44B85-BB98-4441-A710-70F414AA8B3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23417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59629-13EB-4B40-9D6B-050E1E84C671}" type="datetimeFigureOut">
              <a:rPr lang="es-AR" smtClean="0"/>
              <a:t>10/12/2025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44B85-BB98-4441-A710-70F414AA8B3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75590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59629-13EB-4B40-9D6B-050E1E84C671}" type="datetimeFigureOut">
              <a:rPr lang="es-AR" smtClean="0"/>
              <a:t>10/12/2025</a:t>
            </a:fld>
            <a:endParaRPr lang="es-A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44B85-BB98-4441-A710-70F414AA8B3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54001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59629-13EB-4B40-9D6B-050E1E84C671}" type="datetimeFigureOut">
              <a:rPr lang="es-AR" smtClean="0"/>
              <a:t>10/12/2025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44B85-BB98-4441-A710-70F414AA8B3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55029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59629-13EB-4B40-9D6B-050E1E84C671}" type="datetimeFigureOut">
              <a:rPr lang="es-AR" smtClean="0"/>
              <a:t>10/12/2025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44B85-BB98-4441-A710-70F414AA8B3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66997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59629-13EB-4B40-9D6B-050E1E84C671}" type="datetimeFigureOut">
              <a:rPr lang="es-AR" smtClean="0"/>
              <a:t>10/12/2025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44B85-BB98-4441-A710-70F414AA8B3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22279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59629-13EB-4B40-9D6B-050E1E84C671}" type="datetimeFigureOut">
              <a:rPr lang="es-AR" smtClean="0"/>
              <a:t>10/12/2025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44B85-BB98-4441-A710-70F414AA8B3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58944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59629-13EB-4B40-9D6B-050E1E84C671}" type="datetimeFigureOut">
              <a:rPr lang="es-AR" smtClean="0"/>
              <a:t>10/12/2025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44B85-BB98-4441-A710-70F414AA8B3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08525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microsoft.com/office/2007/relationships/hdphoto" Target="../media/hdphoto9.wdp"/><Relationship Id="rId4" Type="http://schemas.openxmlformats.org/officeDocument/2006/relationships/image" Target="../media/image33.png"/><Relationship Id="rId9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12" Type="http://schemas.openxmlformats.org/officeDocument/2006/relationships/image" Target="../media/image18.png"/><Relationship Id="rId17" Type="http://schemas.microsoft.com/office/2007/relationships/hdphoto" Target="../media/hdphoto6.wdp"/><Relationship Id="rId2" Type="http://schemas.openxmlformats.org/officeDocument/2006/relationships/image" Target="../media/image12.png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microsoft.com/office/2007/relationships/hdphoto" Target="../media/hdphoto4.wdp"/><Relationship Id="rId5" Type="http://schemas.openxmlformats.org/officeDocument/2006/relationships/image" Target="../media/image14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microsoft.com/office/2007/relationships/hdphoto" Target="../media/hdphoto7.wdp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0949" y="5718474"/>
            <a:ext cx="12229842" cy="1139530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rgbClr val="00206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Redondear rectángulo de esquina sencilla 4"/>
          <p:cNvSpPr/>
          <p:nvPr/>
        </p:nvSpPr>
        <p:spPr>
          <a:xfrm rot="16200000" flipV="1">
            <a:off x="1373399" y="-1401680"/>
            <a:ext cx="5718473" cy="8465270"/>
          </a:xfrm>
          <a:prstGeom prst="round1Rect">
            <a:avLst>
              <a:gd name="adj" fmla="val 12053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460578" y="328899"/>
            <a:ext cx="2320329" cy="232032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466441" y="1526087"/>
            <a:ext cx="36026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AR" sz="4400" dirty="0" smtClean="0">
                <a:solidFill>
                  <a:schemeClr val="bg1"/>
                </a:solidFill>
              </a:rPr>
              <a:t>Desafíos para el control en tiempos de </a:t>
            </a:r>
            <a:r>
              <a:rPr lang="es-AR" sz="4400" i="1" dirty="0" smtClean="0">
                <a:solidFill>
                  <a:schemeClr val="bg1"/>
                </a:solidFill>
              </a:rPr>
              <a:t>Tsunami</a:t>
            </a:r>
            <a:r>
              <a:rPr lang="es-AR" sz="4400" dirty="0" smtClean="0">
                <a:solidFill>
                  <a:schemeClr val="bg1"/>
                </a:solidFill>
              </a:rPr>
              <a:t> de cambios</a:t>
            </a:r>
            <a:endParaRPr lang="es-AR" sz="4400" dirty="0">
              <a:solidFill>
                <a:schemeClr val="bg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9805011" y="6421076"/>
            <a:ext cx="19933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>
                <a:schemeClr val="bg1"/>
              </a:buClr>
            </a:pPr>
            <a:r>
              <a:rPr lang="es-ES" dirty="0" smtClean="0">
                <a:solidFill>
                  <a:schemeClr val="bg1"/>
                </a:solidFill>
              </a:rPr>
              <a:t>Diciembre 2025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273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123526" y="1481455"/>
            <a:ext cx="8144456" cy="2893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AR" sz="2000" b="1" dirty="0">
                <a:solidFill>
                  <a:srgbClr val="7030A0"/>
                </a:solidFill>
              </a:rPr>
              <a:t>c) La inteligencia colectiva </a:t>
            </a:r>
            <a:endParaRPr lang="es-AR" sz="2000" dirty="0">
              <a:solidFill>
                <a:srgbClr val="7030A0"/>
              </a:solidFill>
            </a:endParaRPr>
          </a:p>
          <a:p>
            <a:r>
              <a:rPr lang="es-ES" b="1" dirty="0">
                <a:solidFill>
                  <a:srgbClr val="000000"/>
                </a:solidFill>
              </a:rPr>
              <a:t>7. </a:t>
            </a:r>
            <a:r>
              <a:rPr lang="es-ES" dirty="0">
                <a:solidFill>
                  <a:srgbClr val="000000"/>
                </a:solidFill>
              </a:rPr>
              <a:t>La inteligencia colectiva es una forma de inteligencia que surge a partir de la </a:t>
            </a:r>
            <a:r>
              <a:rPr lang="es-ES" u="sng" dirty="0">
                <a:solidFill>
                  <a:srgbClr val="000000"/>
                </a:solidFill>
              </a:rPr>
              <a:t>colaboración de diversas personas en relación con un tema</a:t>
            </a:r>
            <a:r>
              <a:rPr lang="es-ES" dirty="0">
                <a:solidFill>
                  <a:srgbClr val="000000"/>
                </a:solidFill>
              </a:rPr>
              <a:t> o la resolución de un problema determinado. </a:t>
            </a:r>
            <a:endParaRPr lang="es-ES" dirty="0" smtClean="0">
              <a:solidFill>
                <a:srgbClr val="000000"/>
              </a:solidFill>
            </a:endParaRPr>
          </a:p>
          <a:p>
            <a:r>
              <a:rPr lang="es-ES" dirty="0" smtClean="0">
                <a:solidFill>
                  <a:srgbClr val="000000"/>
                </a:solidFill>
              </a:rPr>
              <a:t>El </a:t>
            </a:r>
            <a:r>
              <a:rPr lang="es-ES" dirty="0">
                <a:solidFill>
                  <a:srgbClr val="000000"/>
                </a:solidFill>
              </a:rPr>
              <a:t>objetivo de la inteligencia colectiva es el reconocimiento y el </a:t>
            </a:r>
            <a:r>
              <a:rPr lang="es-ES" u="sng" dirty="0">
                <a:solidFill>
                  <a:srgbClr val="000000"/>
                </a:solidFill>
              </a:rPr>
              <a:t>enriquecimiento mutuo </a:t>
            </a:r>
            <a:r>
              <a:rPr lang="es-ES" dirty="0">
                <a:solidFill>
                  <a:srgbClr val="000000"/>
                </a:solidFill>
              </a:rPr>
              <a:t>de las personas y grupos para alcanzar determinados objetivos. </a:t>
            </a:r>
            <a:endParaRPr lang="es-ES" dirty="0" smtClean="0">
              <a:solidFill>
                <a:srgbClr val="000000"/>
              </a:solidFill>
            </a:endParaRPr>
          </a:p>
          <a:p>
            <a:r>
              <a:rPr lang="es-ES" dirty="0" smtClean="0">
                <a:solidFill>
                  <a:srgbClr val="000000"/>
                </a:solidFill>
              </a:rPr>
              <a:t>Las </a:t>
            </a:r>
            <a:r>
              <a:rPr lang="es-ES" dirty="0">
                <a:solidFill>
                  <a:srgbClr val="000000"/>
                </a:solidFill>
              </a:rPr>
              <a:t>nuevas </a:t>
            </a:r>
            <a:r>
              <a:rPr lang="es-ES" u="sng" dirty="0">
                <a:solidFill>
                  <a:srgbClr val="000000"/>
                </a:solidFill>
              </a:rPr>
              <a:t>tecnologías han ocasionado una gran revolución en este concepto</a:t>
            </a:r>
            <a:r>
              <a:rPr lang="es-ES" dirty="0">
                <a:solidFill>
                  <a:srgbClr val="000000"/>
                </a:solidFill>
              </a:rPr>
              <a:t>. Es imposible que todos dominemos amplios sectores de conocimiento, pero sí podemos ser expertos en una determinada área y gracias a las nuevas tecnologías podemos congregar todos estos </a:t>
            </a:r>
            <a:r>
              <a:rPr lang="es-ES" dirty="0" err="1">
                <a:solidFill>
                  <a:srgbClr val="000000"/>
                </a:solidFill>
              </a:rPr>
              <a:t>microsaberes</a:t>
            </a:r>
            <a:r>
              <a:rPr lang="es-ES" dirty="0">
                <a:solidFill>
                  <a:srgbClr val="000000"/>
                </a:solidFill>
              </a:rPr>
              <a:t> creando una inteligencia colectiva </a:t>
            </a:r>
            <a:endParaRPr lang="es-AR" dirty="0"/>
          </a:p>
        </p:txBody>
      </p:sp>
      <p:sp>
        <p:nvSpPr>
          <p:cNvPr id="4" name="Rectángulo 3"/>
          <p:cNvSpPr/>
          <p:nvPr/>
        </p:nvSpPr>
        <p:spPr>
          <a:xfrm>
            <a:off x="3123526" y="4923584"/>
            <a:ext cx="814445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7030A0"/>
                </a:solidFill>
                <a:latin typeface="Open Sans"/>
              </a:rPr>
              <a:t>d) Inteligencia artificial y administración pública </a:t>
            </a:r>
            <a:endParaRPr lang="es-ES" dirty="0">
              <a:solidFill>
                <a:srgbClr val="7030A0"/>
              </a:solidFill>
              <a:latin typeface="Open Sans"/>
            </a:endParaRPr>
          </a:p>
          <a:p>
            <a:r>
              <a:rPr lang="es-ES" b="1" dirty="0">
                <a:solidFill>
                  <a:srgbClr val="000000"/>
                </a:solidFill>
              </a:rPr>
              <a:t>8. </a:t>
            </a:r>
            <a:r>
              <a:rPr lang="es-ES" dirty="0">
                <a:solidFill>
                  <a:srgbClr val="000000"/>
                </a:solidFill>
              </a:rPr>
              <a:t>El impacto más relevante de la inteligencia artificial se centra en la extracción de </a:t>
            </a:r>
            <a:r>
              <a:rPr lang="es-ES" u="sng" dirty="0">
                <a:solidFill>
                  <a:srgbClr val="000000"/>
                </a:solidFill>
              </a:rPr>
              <a:t>patrones para inferir, predecir y reconocer tendencias o comportamientos más probables </a:t>
            </a:r>
            <a:r>
              <a:rPr lang="es-ES" dirty="0">
                <a:solidFill>
                  <a:srgbClr val="000000"/>
                </a:solidFill>
              </a:rPr>
              <a:t>a partir de un cúmulo de datos. Se basa en sistemas matemáticos complejos, en forma de algoritmos, que permiten realizar esas inferencias y detectar valores atípicos que aportan información valiosa </a:t>
            </a:r>
            <a:endParaRPr lang="es-AR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4CDDCF7-7939-4FA2-B7C4-2887A34F604A}"/>
              </a:ext>
            </a:extLst>
          </p:cNvPr>
          <p:cNvSpPr txBox="1"/>
          <p:nvPr/>
        </p:nvSpPr>
        <p:spPr>
          <a:xfrm>
            <a:off x="435150" y="470203"/>
            <a:ext cx="9153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 smtClean="0">
                <a:solidFill>
                  <a:schemeClr val="accent1">
                    <a:lumMod val="75000"/>
                  </a:schemeClr>
                </a:solidFill>
              </a:rPr>
              <a:t>CLAD / </a:t>
            </a:r>
            <a:r>
              <a:rPr lang="es-AR" sz="2400" b="1" dirty="0" smtClean="0">
                <a:solidFill>
                  <a:schemeClr val="accent1">
                    <a:lumMod val="75000"/>
                  </a:schemeClr>
                </a:solidFill>
              </a:rPr>
              <a:t>Carta Iberoamericana de Innovación en la Gestión Pública</a:t>
            </a:r>
            <a:endParaRPr lang="es-AR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34486" y="992040"/>
            <a:ext cx="252912" cy="471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050" name="Picture 2" descr="6+ Hundred Collective Intelligence Icon Royalty-Free Images, Stock Photos &amp;  Pictures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36"/>
          <a:stretch/>
        </p:blipFill>
        <p:spPr bwMode="auto">
          <a:xfrm>
            <a:off x="592438" y="1710253"/>
            <a:ext cx="2531088" cy="189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rtificial Intelligence Icon Vector Art, Icons, and Graphics for Free  Downlo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82" y="4431199"/>
            <a:ext cx="2303355" cy="230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3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4CDDCF7-7939-4FA2-B7C4-2887A34F604A}"/>
              </a:ext>
            </a:extLst>
          </p:cNvPr>
          <p:cNvSpPr txBox="1"/>
          <p:nvPr/>
        </p:nvSpPr>
        <p:spPr>
          <a:xfrm>
            <a:off x="600436" y="427946"/>
            <a:ext cx="9339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</a:rPr>
              <a:t>Desmitifiquemos 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</a:rPr>
              <a:t>y pongamos en valor lo que es: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00436" y="4157983"/>
            <a:ext cx="3525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Velocidad de cálculo para establecer patrones y determinar probabilidades, haciendo que “parezca” inteligencia</a:t>
            </a:r>
            <a:r>
              <a:rPr lang="es-ES" dirty="0" smtClean="0"/>
              <a:t>.</a:t>
            </a:r>
          </a:p>
          <a:p>
            <a:pPr algn="ctr"/>
            <a:r>
              <a:rPr lang="es-ES" dirty="0" smtClean="0"/>
              <a:t>Puede procesar gran cantidad de variables 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4829186" y="4081815"/>
            <a:ext cx="33182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Al igual que cualquier otra herramienta, solo es útil para quien sabe para qué usarla: los humanos somos los que le indicamos qué hacer</a:t>
            </a:r>
            <a:endParaRPr lang="es-AR" dirty="0"/>
          </a:p>
          <a:p>
            <a:endParaRPr lang="es-AR" dirty="0"/>
          </a:p>
        </p:txBody>
      </p:sp>
      <p:sp>
        <p:nvSpPr>
          <p:cNvPr id="7" name="CuadroTexto 6"/>
          <p:cNvSpPr txBox="1"/>
          <p:nvPr/>
        </p:nvSpPr>
        <p:spPr>
          <a:xfrm>
            <a:off x="600436" y="1134652"/>
            <a:ext cx="5825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Lo que llamamos “</a:t>
            </a:r>
            <a:r>
              <a:rPr lang="es-ES" b="1" dirty="0"/>
              <a:t>Inteligencia Artificial</a:t>
            </a:r>
            <a:r>
              <a:rPr lang="es-ES" dirty="0" smtClean="0"/>
              <a:t>”, si simplificamos es</a:t>
            </a:r>
            <a:endParaRPr lang="es-ES" dirty="0"/>
          </a:p>
          <a:p>
            <a:endParaRPr lang="es-AR" dirty="0"/>
          </a:p>
        </p:txBody>
      </p:sp>
      <p:sp>
        <p:nvSpPr>
          <p:cNvPr id="9" name="Rectángulo 8"/>
          <p:cNvSpPr/>
          <p:nvPr/>
        </p:nvSpPr>
        <p:spPr>
          <a:xfrm>
            <a:off x="705018" y="1000258"/>
            <a:ext cx="282804" cy="471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3324" y="2128853"/>
            <a:ext cx="2144845" cy="1847138"/>
          </a:xfrm>
          <a:prstGeom prst="rect">
            <a:avLst/>
          </a:prstGeom>
        </p:spPr>
      </p:pic>
      <p:grpSp>
        <p:nvGrpSpPr>
          <p:cNvPr id="11" name="Grupo 10"/>
          <p:cNvGrpSpPr/>
          <p:nvPr/>
        </p:nvGrpSpPr>
        <p:grpSpPr>
          <a:xfrm>
            <a:off x="836430" y="2128853"/>
            <a:ext cx="2565105" cy="1901956"/>
            <a:chOff x="2167107" y="2292158"/>
            <a:chExt cx="2565105" cy="1901956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10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4590" y="2292158"/>
              <a:ext cx="2207622" cy="1901956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67107" y="2847954"/>
              <a:ext cx="1182428" cy="1182428"/>
            </a:xfrm>
            <a:prstGeom prst="rect">
              <a:avLst/>
            </a:prstGeom>
          </p:spPr>
        </p:pic>
      </p:grpSp>
      <p:sp>
        <p:nvSpPr>
          <p:cNvPr id="12" name="CuadroTexto 11"/>
          <p:cNvSpPr txBox="1"/>
          <p:nvPr/>
        </p:nvSpPr>
        <p:spPr>
          <a:xfrm>
            <a:off x="8740059" y="4081815"/>
            <a:ext cx="3169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Los agentes autónomos con IA responderán al algoritmo e instrucciones provistas por humanos. </a:t>
            </a:r>
          </a:p>
          <a:p>
            <a:pPr algn="ctr"/>
            <a:endParaRPr lang="es-ES" dirty="0" smtClean="0"/>
          </a:p>
          <a:p>
            <a:endParaRPr lang="es-AR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7677" y="2246421"/>
            <a:ext cx="1832490" cy="175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1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9"/>
          <p:cNvSpPr/>
          <p:nvPr/>
        </p:nvSpPr>
        <p:spPr>
          <a:xfrm>
            <a:off x="3042137" y="1371600"/>
            <a:ext cx="8628185" cy="3323492"/>
          </a:xfrm>
          <a:prstGeom prst="roundRect">
            <a:avLst>
              <a:gd name="adj" fmla="val 14496"/>
            </a:avLst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4CDDCF7-7939-4FA2-B7C4-2887A34F604A}"/>
              </a:ext>
            </a:extLst>
          </p:cNvPr>
          <p:cNvSpPr txBox="1"/>
          <p:nvPr/>
        </p:nvSpPr>
        <p:spPr>
          <a:xfrm>
            <a:off x="600436" y="427946"/>
            <a:ext cx="9339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</a:rPr>
              <a:t>Agentes con IA</a:t>
            </a:r>
            <a:endParaRPr lang="es-E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705018" y="1000258"/>
            <a:ext cx="282804" cy="471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CuadroTexto 11"/>
          <p:cNvSpPr txBox="1"/>
          <p:nvPr/>
        </p:nvSpPr>
        <p:spPr>
          <a:xfrm>
            <a:off x="3238042" y="1965067"/>
            <a:ext cx="785785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Los agentes autónomos con IA responden al algoritmo e </a:t>
            </a:r>
            <a:r>
              <a:rPr lang="es-ES" b="1" dirty="0" smtClean="0"/>
              <a:t>instrucciones provistas por humanos. </a:t>
            </a:r>
          </a:p>
          <a:p>
            <a:pPr algn="ctr"/>
            <a:endParaRPr lang="es-ES" dirty="0" smtClean="0"/>
          </a:p>
          <a:p>
            <a:pPr algn="ctr"/>
            <a:r>
              <a:rPr lang="es-ES" dirty="0" smtClean="0"/>
              <a:t>Tienen capacidad para actuar sin esperar una “pregunta” o “</a:t>
            </a:r>
            <a:r>
              <a:rPr lang="es-ES" dirty="0" err="1" smtClean="0"/>
              <a:t>prompt</a:t>
            </a:r>
            <a:r>
              <a:rPr lang="es-ES" dirty="0" smtClean="0"/>
              <a:t>”</a:t>
            </a:r>
          </a:p>
          <a:p>
            <a:pPr algn="ctr"/>
            <a:endParaRPr lang="es-ES" dirty="0"/>
          </a:p>
          <a:p>
            <a:pPr algn="ctr"/>
            <a:r>
              <a:rPr lang="es-ES" b="1" dirty="0" smtClean="0"/>
              <a:t>Los Agentes con IA son el siguiente paso en la evolución de la Inteligencia Artificial permitiendo al sistema actuar en forma autónoma</a:t>
            </a:r>
          </a:p>
          <a:p>
            <a:endParaRPr lang="es-AR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2122" y="1965067"/>
            <a:ext cx="1832490" cy="175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7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dondear rectángulo de esquina sencilla 37"/>
          <p:cNvSpPr/>
          <p:nvPr/>
        </p:nvSpPr>
        <p:spPr>
          <a:xfrm>
            <a:off x="-16608" y="909372"/>
            <a:ext cx="11059745" cy="610392"/>
          </a:xfrm>
          <a:prstGeom prst="round1Rect">
            <a:avLst>
              <a:gd name="adj" fmla="val 26641"/>
            </a:avLst>
          </a:prstGeom>
          <a:gradFill flip="none" rotWithShape="1">
            <a:gsLst>
              <a:gs pos="0">
                <a:srgbClr val="39A87F">
                  <a:shade val="30000"/>
                  <a:satMod val="115000"/>
                </a:srgbClr>
              </a:gs>
              <a:gs pos="50000">
                <a:srgbClr val="39A87F">
                  <a:shade val="67500"/>
                  <a:satMod val="115000"/>
                </a:srgbClr>
              </a:gs>
              <a:gs pos="100000">
                <a:srgbClr val="39A87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redondeado 18"/>
          <p:cNvSpPr/>
          <p:nvPr/>
        </p:nvSpPr>
        <p:spPr>
          <a:xfrm>
            <a:off x="1389150" y="1974995"/>
            <a:ext cx="1853199" cy="404931"/>
          </a:xfrm>
          <a:custGeom>
            <a:avLst/>
            <a:gdLst>
              <a:gd name="connsiteX0" fmla="*/ 0 w 2380448"/>
              <a:gd name="connsiteY0" fmla="*/ 77492 h 736542"/>
              <a:gd name="connsiteX1" fmla="*/ 77492 w 2380448"/>
              <a:gd name="connsiteY1" fmla="*/ 0 h 736542"/>
              <a:gd name="connsiteX2" fmla="*/ 2302956 w 2380448"/>
              <a:gd name="connsiteY2" fmla="*/ 0 h 736542"/>
              <a:gd name="connsiteX3" fmla="*/ 2380448 w 2380448"/>
              <a:gd name="connsiteY3" fmla="*/ 77492 h 736542"/>
              <a:gd name="connsiteX4" fmla="*/ 2380448 w 2380448"/>
              <a:gd name="connsiteY4" fmla="*/ 659050 h 736542"/>
              <a:gd name="connsiteX5" fmla="*/ 2302956 w 2380448"/>
              <a:gd name="connsiteY5" fmla="*/ 736542 h 736542"/>
              <a:gd name="connsiteX6" fmla="*/ 77492 w 2380448"/>
              <a:gd name="connsiteY6" fmla="*/ 736542 h 736542"/>
              <a:gd name="connsiteX7" fmla="*/ 0 w 2380448"/>
              <a:gd name="connsiteY7" fmla="*/ 659050 h 736542"/>
              <a:gd name="connsiteX8" fmla="*/ 0 w 2380448"/>
              <a:gd name="connsiteY8" fmla="*/ 77492 h 736542"/>
              <a:gd name="connsiteX0" fmla="*/ 0 w 2380448"/>
              <a:gd name="connsiteY0" fmla="*/ 77492 h 736542"/>
              <a:gd name="connsiteX1" fmla="*/ 77492 w 2380448"/>
              <a:gd name="connsiteY1" fmla="*/ 0 h 736542"/>
              <a:gd name="connsiteX2" fmla="*/ 2103779 w 2380448"/>
              <a:gd name="connsiteY2" fmla="*/ 0 h 736542"/>
              <a:gd name="connsiteX3" fmla="*/ 2380448 w 2380448"/>
              <a:gd name="connsiteY3" fmla="*/ 77492 h 736542"/>
              <a:gd name="connsiteX4" fmla="*/ 2380448 w 2380448"/>
              <a:gd name="connsiteY4" fmla="*/ 659050 h 736542"/>
              <a:gd name="connsiteX5" fmla="*/ 2302956 w 2380448"/>
              <a:gd name="connsiteY5" fmla="*/ 736542 h 736542"/>
              <a:gd name="connsiteX6" fmla="*/ 77492 w 2380448"/>
              <a:gd name="connsiteY6" fmla="*/ 736542 h 736542"/>
              <a:gd name="connsiteX7" fmla="*/ 0 w 2380448"/>
              <a:gd name="connsiteY7" fmla="*/ 659050 h 736542"/>
              <a:gd name="connsiteX8" fmla="*/ 0 w 2380448"/>
              <a:gd name="connsiteY8" fmla="*/ 77492 h 736542"/>
              <a:gd name="connsiteX0" fmla="*/ 0 w 2380448"/>
              <a:gd name="connsiteY0" fmla="*/ 77492 h 736542"/>
              <a:gd name="connsiteX1" fmla="*/ 77492 w 2380448"/>
              <a:gd name="connsiteY1" fmla="*/ 0 h 736542"/>
              <a:gd name="connsiteX2" fmla="*/ 2103779 w 2380448"/>
              <a:gd name="connsiteY2" fmla="*/ 0 h 736542"/>
              <a:gd name="connsiteX3" fmla="*/ 2190325 w 2380448"/>
              <a:gd name="connsiteY3" fmla="*/ 104652 h 736542"/>
              <a:gd name="connsiteX4" fmla="*/ 2380448 w 2380448"/>
              <a:gd name="connsiteY4" fmla="*/ 659050 h 736542"/>
              <a:gd name="connsiteX5" fmla="*/ 2302956 w 2380448"/>
              <a:gd name="connsiteY5" fmla="*/ 736542 h 736542"/>
              <a:gd name="connsiteX6" fmla="*/ 77492 w 2380448"/>
              <a:gd name="connsiteY6" fmla="*/ 736542 h 736542"/>
              <a:gd name="connsiteX7" fmla="*/ 0 w 2380448"/>
              <a:gd name="connsiteY7" fmla="*/ 659050 h 736542"/>
              <a:gd name="connsiteX8" fmla="*/ 0 w 2380448"/>
              <a:gd name="connsiteY8" fmla="*/ 77492 h 736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0448" h="736542">
                <a:moveTo>
                  <a:pt x="0" y="77492"/>
                </a:moveTo>
                <a:cubicBezTo>
                  <a:pt x="0" y="34694"/>
                  <a:pt x="34694" y="0"/>
                  <a:pt x="77492" y="0"/>
                </a:cubicBezTo>
                <a:lnTo>
                  <a:pt x="2103779" y="0"/>
                </a:lnTo>
                <a:cubicBezTo>
                  <a:pt x="2146577" y="0"/>
                  <a:pt x="2190325" y="61854"/>
                  <a:pt x="2190325" y="104652"/>
                </a:cubicBezTo>
                <a:lnTo>
                  <a:pt x="2380448" y="659050"/>
                </a:lnTo>
                <a:cubicBezTo>
                  <a:pt x="2380448" y="701848"/>
                  <a:pt x="2345754" y="736542"/>
                  <a:pt x="2302956" y="736542"/>
                </a:cubicBezTo>
                <a:lnTo>
                  <a:pt x="77492" y="736542"/>
                </a:lnTo>
                <a:cubicBezTo>
                  <a:pt x="34694" y="736542"/>
                  <a:pt x="0" y="701848"/>
                  <a:pt x="0" y="659050"/>
                </a:cubicBezTo>
                <a:lnTo>
                  <a:pt x="0" y="77492"/>
                </a:lnTo>
                <a:close/>
              </a:path>
            </a:pathLst>
          </a:custGeom>
          <a:solidFill>
            <a:srgbClr val="39A87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463"/>
          </a:p>
        </p:txBody>
      </p:sp>
      <p:sp>
        <p:nvSpPr>
          <p:cNvPr id="16" name="Rectángulo redondeado 15"/>
          <p:cNvSpPr/>
          <p:nvPr/>
        </p:nvSpPr>
        <p:spPr>
          <a:xfrm>
            <a:off x="1389149" y="2471709"/>
            <a:ext cx="3331742" cy="3460423"/>
          </a:xfrm>
          <a:custGeom>
            <a:avLst/>
            <a:gdLst>
              <a:gd name="connsiteX0" fmla="*/ 0 w 4100606"/>
              <a:gd name="connsiteY0" fmla="*/ 86154 h 4258982"/>
              <a:gd name="connsiteX1" fmla="*/ 86154 w 4100606"/>
              <a:gd name="connsiteY1" fmla="*/ 0 h 4258982"/>
              <a:gd name="connsiteX2" fmla="*/ 4014452 w 4100606"/>
              <a:gd name="connsiteY2" fmla="*/ 0 h 4258982"/>
              <a:gd name="connsiteX3" fmla="*/ 4100606 w 4100606"/>
              <a:gd name="connsiteY3" fmla="*/ 86154 h 4258982"/>
              <a:gd name="connsiteX4" fmla="*/ 4100606 w 4100606"/>
              <a:gd name="connsiteY4" fmla="*/ 4172828 h 4258982"/>
              <a:gd name="connsiteX5" fmla="*/ 4014452 w 4100606"/>
              <a:gd name="connsiteY5" fmla="*/ 4258982 h 4258982"/>
              <a:gd name="connsiteX6" fmla="*/ 86154 w 4100606"/>
              <a:gd name="connsiteY6" fmla="*/ 4258982 h 4258982"/>
              <a:gd name="connsiteX7" fmla="*/ 0 w 4100606"/>
              <a:gd name="connsiteY7" fmla="*/ 4172828 h 4258982"/>
              <a:gd name="connsiteX8" fmla="*/ 0 w 4100606"/>
              <a:gd name="connsiteY8" fmla="*/ 86154 h 4258982"/>
              <a:gd name="connsiteX0" fmla="*/ 0 w 4100606"/>
              <a:gd name="connsiteY0" fmla="*/ 86154 h 4258982"/>
              <a:gd name="connsiteX1" fmla="*/ 86154 w 4100606"/>
              <a:gd name="connsiteY1" fmla="*/ 0 h 4258982"/>
              <a:gd name="connsiteX2" fmla="*/ 2321454 w 4100606"/>
              <a:gd name="connsiteY2" fmla="*/ 0 h 4258982"/>
              <a:gd name="connsiteX3" fmla="*/ 4100606 w 4100606"/>
              <a:gd name="connsiteY3" fmla="*/ 86154 h 4258982"/>
              <a:gd name="connsiteX4" fmla="*/ 4100606 w 4100606"/>
              <a:gd name="connsiteY4" fmla="*/ 4172828 h 4258982"/>
              <a:gd name="connsiteX5" fmla="*/ 4014452 w 4100606"/>
              <a:gd name="connsiteY5" fmla="*/ 4258982 h 4258982"/>
              <a:gd name="connsiteX6" fmla="*/ 86154 w 4100606"/>
              <a:gd name="connsiteY6" fmla="*/ 4258982 h 4258982"/>
              <a:gd name="connsiteX7" fmla="*/ 0 w 4100606"/>
              <a:gd name="connsiteY7" fmla="*/ 4172828 h 4258982"/>
              <a:gd name="connsiteX8" fmla="*/ 0 w 4100606"/>
              <a:gd name="connsiteY8" fmla="*/ 86154 h 4258982"/>
              <a:gd name="connsiteX0" fmla="*/ 0 w 4100606"/>
              <a:gd name="connsiteY0" fmla="*/ 86154 h 4258982"/>
              <a:gd name="connsiteX1" fmla="*/ 86154 w 4100606"/>
              <a:gd name="connsiteY1" fmla="*/ 0 h 4258982"/>
              <a:gd name="connsiteX2" fmla="*/ 2321454 w 4100606"/>
              <a:gd name="connsiteY2" fmla="*/ 0 h 4258982"/>
              <a:gd name="connsiteX3" fmla="*/ 2425715 w 4100606"/>
              <a:gd name="connsiteY3" fmla="*/ 122368 h 4258982"/>
              <a:gd name="connsiteX4" fmla="*/ 4100606 w 4100606"/>
              <a:gd name="connsiteY4" fmla="*/ 4172828 h 4258982"/>
              <a:gd name="connsiteX5" fmla="*/ 4014452 w 4100606"/>
              <a:gd name="connsiteY5" fmla="*/ 4258982 h 4258982"/>
              <a:gd name="connsiteX6" fmla="*/ 86154 w 4100606"/>
              <a:gd name="connsiteY6" fmla="*/ 4258982 h 4258982"/>
              <a:gd name="connsiteX7" fmla="*/ 0 w 4100606"/>
              <a:gd name="connsiteY7" fmla="*/ 4172828 h 4258982"/>
              <a:gd name="connsiteX8" fmla="*/ 0 w 4100606"/>
              <a:gd name="connsiteY8" fmla="*/ 86154 h 4258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00606" h="4258982">
                <a:moveTo>
                  <a:pt x="0" y="86154"/>
                </a:moveTo>
                <a:cubicBezTo>
                  <a:pt x="0" y="38572"/>
                  <a:pt x="38572" y="0"/>
                  <a:pt x="86154" y="0"/>
                </a:cubicBezTo>
                <a:lnTo>
                  <a:pt x="2321454" y="0"/>
                </a:lnTo>
                <a:cubicBezTo>
                  <a:pt x="2369036" y="0"/>
                  <a:pt x="2425715" y="74786"/>
                  <a:pt x="2425715" y="122368"/>
                </a:cubicBezTo>
                <a:lnTo>
                  <a:pt x="4100606" y="4172828"/>
                </a:lnTo>
                <a:cubicBezTo>
                  <a:pt x="4100606" y="4220410"/>
                  <a:pt x="4062034" y="4258982"/>
                  <a:pt x="4014452" y="4258982"/>
                </a:cubicBezTo>
                <a:lnTo>
                  <a:pt x="86154" y="4258982"/>
                </a:lnTo>
                <a:cubicBezTo>
                  <a:pt x="38572" y="4258982"/>
                  <a:pt x="0" y="4220410"/>
                  <a:pt x="0" y="4172828"/>
                </a:cubicBezTo>
                <a:lnTo>
                  <a:pt x="0" y="86154"/>
                </a:lnTo>
                <a:close/>
              </a:path>
            </a:pathLst>
          </a:custGeom>
          <a:solidFill>
            <a:srgbClr val="002060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463"/>
          </a:p>
        </p:txBody>
      </p:sp>
      <p:cxnSp>
        <p:nvCxnSpPr>
          <p:cNvPr id="43" name="Conector recto 42"/>
          <p:cNvCxnSpPr/>
          <p:nvPr/>
        </p:nvCxnSpPr>
        <p:spPr>
          <a:xfrm>
            <a:off x="4565464" y="5590224"/>
            <a:ext cx="5625309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 recto 78"/>
          <p:cNvCxnSpPr/>
          <p:nvPr/>
        </p:nvCxnSpPr>
        <p:spPr>
          <a:xfrm>
            <a:off x="4508219" y="5047110"/>
            <a:ext cx="5625309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recto 79"/>
          <p:cNvCxnSpPr/>
          <p:nvPr/>
        </p:nvCxnSpPr>
        <p:spPr>
          <a:xfrm>
            <a:off x="4240877" y="4480531"/>
            <a:ext cx="5949895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cto 80"/>
          <p:cNvCxnSpPr/>
          <p:nvPr/>
        </p:nvCxnSpPr>
        <p:spPr>
          <a:xfrm>
            <a:off x="3993471" y="3994502"/>
            <a:ext cx="6140056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cto 81"/>
          <p:cNvCxnSpPr/>
          <p:nvPr/>
        </p:nvCxnSpPr>
        <p:spPr>
          <a:xfrm flipV="1">
            <a:off x="3761079" y="3427298"/>
            <a:ext cx="6388240" cy="29746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 recto 82"/>
          <p:cNvCxnSpPr/>
          <p:nvPr/>
        </p:nvCxnSpPr>
        <p:spPr>
          <a:xfrm flipV="1">
            <a:off x="3423678" y="2876133"/>
            <a:ext cx="6725641" cy="11774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upo 66"/>
          <p:cNvGrpSpPr/>
          <p:nvPr/>
        </p:nvGrpSpPr>
        <p:grpSpPr>
          <a:xfrm flipH="1">
            <a:off x="3176397" y="2567629"/>
            <a:ext cx="419630" cy="420376"/>
            <a:chOff x="5261177" y="5551655"/>
            <a:chExt cx="1444202" cy="1442148"/>
          </a:xfrm>
          <a:solidFill>
            <a:srgbClr val="39A87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7" name="Elipse 76"/>
            <p:cNvSpPr/>
            <p:nvPr/>
          </p:nvSpPr>
          <p:spPr>
            <a:xfrm>
              <a:off x="5261177" y="5551655"/>
              <a:ext cx="1444202" cy="14421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1463"/>
            </a:p>
          </p:txBody>
        </p:sp>
        <p:sp>
          <p:nvSpPr>
            <p:cNvPr id="78" name="Elipse 77"/>
            <p:cNvSpPr/>
            <p:nvPr/>
          </p:nvSpPr>
          <p:spPr>
            <a:xfrm>
              <a:off x="5345964" y="5635416"/>
              <a:ext cx="1274626" cy="12746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25" b="1" dirty="0"/>
                <a:t>1</a:t>
              </a:r>
              <a:endParaRPr lang="es-AR" sz="1625" b="1" dirty="0"/>
            </a:p>
          </p:txBody>
        </p:sp>
      </p:grpSp>
      <p:sp>
        <p:nvSpPr>
          <p:cNvPr id="7" name="Rectángulo 6"/>
          <p:cNvSpPr/>
          <p:nvPr/>
        </p:nvSpPr>
        <p:spPr>
          <a:xfrm flipH="1">
            <a:off x="1513955" y="1992881"/>
            <a:ext cx="977255" cy="3424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811">
              <a:defRPr/>
            </a:pPr>
            <a:r>
              <a:rPr lang="es-AR" altLang="es-ES" sz="1625" dirty="0">
                <a:solidFill>
                  <a:srgbClr val="FFFFFF"/>
                </a:solidFill>
                <a:latin typeface="Calibri" pitchFamily="-1" charset="0"/>
              </a:rPr>
              <a:t>ETAPAS :</a:t>
            </a:r>
          </a:p>
        </p:txBody>
      </p:sp>
      <p:sp>
        <p:nvSpPr>
          <p:cNvPr id="8" name="Rectángulo 7"/>
          <p:cNvSpPr/>
          <p:nvPr/>
        </p:nvSpPr>
        <p:spPr>
          <a:xfrm flipH="1">
            <a:off x="4887711" y="5197962"/>
            <a:ext cx="3519089" cy="467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3E7F45"/>
              </a:buClr>
            </a:pPr>
            <a:r>
              <a:rPr lang="es-AR" altLang="es-ES" sz="1625" b="1" dirty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Aspectos generales a considerar </a:t>
            </a:r>
          </a:p>
        </p:txBody>
      </p:sp>
      <p:sp>
        <p:nvSpPr>
          <p:cNvPr id="9" name="Rectángulo 8"/>
          <p:cNvSpPr/>
          <p:nvPr/>
        </p:nvSpPr>
        <p:spPr>
          <a:xfrm flipH="1">
            <a:off x="4631421" y="4684963"/>
            <a:ext cx="3775378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50"/>
              </a:lnSpc>
              <a:buClr>
                <a:srgbClr val="3E7F45"/>
              </a:buClr>
            </a:pPr>
            <a:r>
              <a:rPr lang="es-AR" altLang="es-ES" sz="1625" b="1" dirty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Operación y mantenimiento </a:t>
            </a:r>
          </a:p>
        </p:txBody>
      </p:sp>
      <p:sp>
        <p:nvSpPr>
          <p:cNvPr id="10" name="Rectángulo 9"/>
          <p:cNvSpPr/>
          <p:nvPr/>
        </p:nvSpPr>
        <p:spPr>
          <a:xfrm flipH="1">
            <a:off x="4362779" y="4134153"/>
            <a:ext cx="4707805" cy="335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69"/>
              </a:lnSpc>
              <a:buClr>
                <a:srgbClr val="3E7F45"/>
              </a:buClr>
            </a:pPr>
            <a:r>
              <a:rPr lang="es-AR" altLang="es-ES" sz="1625" b="1" dirty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 Implementación / Puesta en producción</a:t>
            </a:r>
            <a:endParaRPr lang="es-AR" altLang="es-ES" sz="1625" dirty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</p:txBody>
      </p:sp>
      <p:sp>
        <p:nvSpPr>
          <p:cNvPr id="11" name="Rectángulo 10"/>
          <p:cNvSpPr/>
          <p:nvPr/>
        </p:nvSpPr>
        <p:spPr>
          <a:xfrm flipH="1">
            <a:off x="4128327" y="3538780"/>
            <a:ext cx="4050120" cy="467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3E7F45"/>
              </a:buClr>
            </a:pPr>
            <a:r>
              <a:rPr lang="es-ES" altLang="es-ES" sz="1625" b="1" dirty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Pruebas de Verificación y Validación </a:t>
            </a:r>
          </a:p>
        </p:txBody>
      </p:sp>
      <p:sp>
        <p:nvSpPr>
          <p:cNvPr id="12" name="Rectángulo 11"/>
          <p:cNvSpPr/>
          <p:nvPr/>
        </p:nvSpPr>
        <p:spPr>
          <a:xfrm flipH="1">
            <a:off x="3918513" y="3014890"/>
            <a:ext cx="5539273" cy="4674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rgbClr val="3E7F45"/>
              </a:buClr>
            </a:pPr>
            <a:r>
              <a:rPr lang="es-ES" altLang="es-ES" sz="1625" b="1" dirty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Diseño y modelado de datos de entrenamiento del sistema IA </a:t>
            </a:r>
          </a:p>
        </p:txBody>
      </p:sp>
      <p:sp>
        <p:nvSpPr>
          <p:cNvPr id="13" name="Rectángulo 12"/>
          <p:cNvSpPr/>
          <p:nvPr/>
        </p:nvSpPr>
        <p:spPr>
          <a:xfrm flipH="1">
            <a:off x="3695606" y="2448318"/>
            <a:ext cx="3919599" cy="4674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rgbClr val="3E7F45"/>
              </a:buClr>
            </a:pPr>
            <a:r>
              <a:rPr lang="es-ES" altLang="es-ES" sz="1625" b="1" dirty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Plan, análisis y diseño inicial del sistema IA </a:t>
            </a:r>
          </a:p>
        </p:txBody>
      </p:sp>
      <p:grpSp>
        <p:nvGrpSpPr>
          <p:cNvPr id="99" name="Grupo 98"/>
          <p:cNvGrpSpPr/>
          <p:nvPr/>
        </p:nvGrpSpPr>
        <p:grpSpPr>
          <a:xfrm flipH="1">
            <a:off x="3423678" y="3074953"/>
            <a:ext cx="419630" cy="420376"/>
            <a:chOff x="5261177" y="5551655"/>
            <a:chExt cx="1444202" cy="1442148"/>
          </a:xfrm>
          <a:solidFill>
            <a:srgbClr val="39A87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0" name="Elipse 99"/>
            <p:cNvSpPr/>
            <p:nvPr/>
          </p:nvSpPr>
          <p:spPr>
            <a:xfrm>
              <a:off x="5261177" y="5551655"/>
              <a:ext cx="1444202" cy="14421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1463"/>
            </a:p>
          </p:txBody>
        </p:sp>
        <p:sp>
          <p:nvSpPr>
            <p:cNvPr id="101" name="Elipse 100"/>
            <p:cNvSpPr/>
            <p:nvPr/>
          </p:nvSpPr>
          <p:spPr>
            <a:xfrm>
              <a:off x="5345965" y="5635415"/>
              <a:ext cx="1274625" cy="1274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25" b="1" dirty="0"/>
                <a:t>2</a:t>
              </a:r>
              <a:endParaRPr lang="es-AR" sz="1625" b="1" dirty="0"/>
            </a:p>
          </p:txBody>
        </p:sp>
      </p:grpSp>
      <p:grpSp>
        <p:nvGrpSpPr>
          <p:cNvPr id="102" name="Grupo 101"/>
          <p:cNvGrpSpPr/>
          <p:nvPr/>
        </p:nvGrpSpPr>
        <p:grpSpPr>
          <a:xfrm flipH="1">
            <a:off x="3670968" y="3648015"/>
            <a:ext cx="419630" cy="420376"/>
            <a:chOff x="5261177" y="5551655"/>
            <a:chExt cx="1444202" cy="1442148"/>
          </a:xfrm>
          <a:solidFill>
            <a:srgbClr val="39A87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3" name="Elipse 102"/>
            <p:cNvSpPr/>
            <p:nvPr/>
          </p:nvSpPr>
          <p:spPr>
            <a:xfrm>
              <a:off x="5261177" y="5551655"/>
              <a:ext cx="1444202" cy="14421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1463"/>
            </a:p>
          </p:txBody>
        </p:sp>
        <p:sp>
          <p:nvSpPr>
            <p:cNvPr id="104" name="Elipse 103"/>
            <p:cNvSpPr/>
            <p:nvPr/>
          </p:nvSpPr>
          <p:spPr>
            <a:xfrm>
              <a:off x="5345965" y="5635415"/>
              <a:ext cx="1274625" cy="1274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25" b="1" dirty="0"/>
                <a:t>3</a:t>
              </a:r>
              <a:endParaRPr lang="es-AR" sz="1625" b="1" dirty="0"/>
            </a:p>
          </p:txBody>
        </p:sp>
      </p:grpSp>
      <p:grpSp>
        <p:nvGrpSpPr>
          <p:cNvPr id="105" name="Grupo 104"/>
          <p:cNvGrpSpPr/>
          <p:nvPr/>
        </p:nvGrpSpPr>
        <p:grpSpPr>
          <a:xfrm flipH="1">
            <a:off x="3918511" y="4177504"/>
            <a:ext cx="419630" cy="420376"/>
            <a:chOff x="5261177" y="5551655"/>
            <a:chExt cx="1444202" cy="1442148"/>
          </a:xfrm>
          <a:solidFill>
            <a:srgbClr val="39A87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6" name="Elipse 105"/>
            <p:cNvSpPr/>
            <p:nvPr/>
          </p:nvSpPr>
          <p:spPr>
            <a:xfrm>
              <a:off x="5261177" y="5551655"/>
              <a:ext cx="1444202" cy="14421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1463"/>
            </a:p>
          </p:txBody>
        </p:sp>
        <p:sp>
          <p:nvSpPr>
            <p:cNvPr id="107" name="Elipse 106"/>
            <p:cNvSpPr/>
            <p:nvPr/>
          </p:nvSpPr>
          <p:spPr>
            <a:xfrm>
              <a:off x="5345965" y="5635415"/>
              <a:ext cx="1274625" cy="1274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25" b="1" dirty="0"/>
                <a:t>4</a:t>
              </a:r>
              <a:endParaRPr lang="es-AR" sz="1625" b="1" dirty="0"/>
            </a:p>
          </p:txBody>
        </p:sp>
      </p:grpSp>
      <p:grpSp>
        <p:nvGrpSpPr>
          <p:cNvPr id="108" name="Grupo 107"/>
          <p:cNvGrpSpPr/>
          <p:nvPr/>
        </p:nvGrpSpPr>
        <p:grpSpPr>
          <a:xfrm flipH="1">
            <a:off x="4187154" y="4721852"/>
            <a:ext cx="419630" cy="420376"/>
            <a:chOff x="5261177" y="5551655"/>
            <a:chExt cx="1444202" cy="1442148"/>
          </a:xfrm>
          <a:solidFill>
            <a:srgbClr val="39A87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9" name="Elipse 108"/>
            <p:cNvSpPr/>
            <p:nvPr/>
          </p:nvSpPr>
          <p:spPr>
            <a:xfrm>
              <a:off x="5261177" y="5551655"/>
              <a:ext cx="1444202" cy="14421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1463"/>
            </a:p>
          </p:txBody>
        </p:sp>
        <p:sp>
          <p:nvSpPr>
            <p:cNvPr id="110" name="Elipse 109"/>
            <p:cNvSpPr/>
            <p:nvPr/>
          </p:nvSpPr>
          <p:spPr>
            <a:xfrm>
              <a:off x="5345965" y="5635415"/>
              <a:ext cx="1274625" cy="1274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25" b="1" dirty="0"/>
                <a:t>5</a:t>
              </a:r>
              <a:endParaRPr lang="es-AR" sz="1625" b="1" dirty="0"/>
            </a:p>
          </p:txBody>
        </p:sp>
      </p:grpSp>
      <p:grpSp>
        <p:nvGrpSpPr>
          <p:cNvPr id="111" name="Grupo 110"/>
          <p:cNvGrpSpPr/>
          <p:nvPr/>
        </p:nvGrpSpPr>
        <p:grpSpPr>
          <a:xfrm flipH="1">
            <a:off x="4426687" y="5285197"/>
            <a:ext cx="419630" cy="420376"/>
            <a:chOff x="5261177" y="5551655"/>
            <a:chExt cx="1444202" cy="1442148"/>
          </a:xfrm>
          <a:solidFill>
            <a:srgbClr val="39A87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2" name="Elipse 111"/>
            <p:cNvSpPr/>
            <p:nvPr/>
          </p:nvSpPr>
          <p:spPr>
            <a:xfrm>
              <a:off x="5261177" y="5551655"/>
              <a:ext cx="1444202" cy="14421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1463"/>
            </a:p>
          </p:txBody>
        </p:sp>
        <p:sp>
          <p:nvSpPr>
            <p:cNvPr id="113" name="Elipse 112"/>
            <p:cNvSpPr/>
            <p:nvPr/>
          </p:nvSpPr>
          <p:spPr>
            <a:xfrm>
              <a:off x="5345965" y="5635415"/>
              <a:ext cx="1274625" cy="1274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25" b="1" dirty="0"/>
                <a:t>6</a:t>
              </a:r>
              <a:endParaRPr lang="es-AR" sz="1625" b="1" dirty="0"/>
            </a:p>
          </p:txBody>
        </p:sp>
      </p:grpSp>
      <p:sp>
        <p:nvSpPr>
          <p:cNvPr id="117" name="Rectángulo 116"/>
          <p:cNvSpPr/>
          <p:nvPr/>
        </p:nvSpPr>
        <p:spPr>
          <a:xfrm>
            <a:off x="1634229" y="2673381"/>
            <a:ext cx="1505669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25" dirty="0">
                <a:solidFill>
                  <a:schemeClr val="bg1"/>
                </a:solidFill>
              </a:rPr>
              <a:t>Puntos contemplados en el programa de auditoría</a:t>
            </a:r>
            <a:endParaRPr lang="es-AR" sz="1625" dirty="0">
              <a:solidFill>
                <a:schemeClr val="bg1"/>
              </a:solidFill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1308779" y="1035496"/>
            <a:ext cx="9523344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950" b="1" dirty="0" smtClean="0">
                <a:solidFill>
                  <a:schemeClr val="bg1"/>
                </a:solidFill>
              </a:rPr>
              <a:t>Ejemplo: Instructivo </a:t>
            </a:r>
            <a:r>
              <a:rPr lang="es-ES" sz="1950" b="1" dirty="0">
                <a:solidFill>
                  <a:schemeClr val="bg1"/>
                </a:solidFill>
              </a:rPr>
              <a:t>de Trabajo SIGEN </a:t>
            </a:r>
            <a:r>
              <a:rPr lang="es-ES" sz="1950" dirty="0">
                <a:solidFill>
                  <a:schemeClr val="bg1"/>
                </a:solidFill>
              </a:rPr>
              <a:t>para auditar sistemas con </a:t>
            </a:r>
            <a:r>
              <a:rPr lang="es-ES" sz="1950" dirty="0" smtClean="0">
                <a:solidFill>
                  <a:schemeClr val="bg1"/>
                </a:solidFill>
              </a:rPr>
              <a:t>Inteligencia Artificial (IA)</a:t>
            </a:r>
            <a:endParaRPr lang="es-AR" sz="19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4304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redondeado 18"/>
          <p:cNvSpPr/>
          <p:nvPr/>
        </p:nvSpPr>
        <p:spPr>
          <a:xfrm>
            <a:off x="1049515" y="1587465"/>
            <a:ext cx="2280860" cy="874381"/>
          </a:xfrm>
          <a:custGeom>
            <a:avLst/>
            <a:gdLst>
              <a:gd name="connsiteX0" fmla="*/ 0 w 2380448"/>
              <a:gd name="connsiteY0" fmla="*/ 77492 h 736542"/>
              <a:gd name="connsiteX1" fmla="*/ 77492 w 2380448"/>
              <a:gd name="connsiteY1" fmla="*/ 0 h 736542"/>
              <a:gd name="connsiteX2" fmla="*/ 2302956 w 2380448"/>
              <a:gd name="connsiteY2" fmla="*/ 0 h 736542"/>
              <a:gd name="connsiteX3" fmla="*/ 2380448 w 2380448"/>
              <a:gd name="connsiteY3" fmla="*/ 77492 h 736542"/>
              <a:gd name="connsiteX4" fmla="*/ 2380448 w 2380448"/>
              <a:gd name="connsiteY4" fmla="*/ 659050 h 736542"/>
              <a:gd name="connsiteX5" fmla="*/ 2302956 w 2380448"/>
              <a:gd name="connsiteY5" fmla="*/ 736542 h 736542"/>
              <a:gd name="connsiteX6" fmla="*/ 77492 w 2380448"/>
              <a:gd name="connsiteY6" fmla="*/ 736542 h 736542"/>
              <a:gd name="connsiteX7" fmla="*/ 0 w 2380448"/>
              <a:gd name="connsiteY7" fmla="*/ 659050 h 736542"/>
              <a:gd name="connsiteX8" fmla="*/ 0 w 2380448"/>
              <a:gd name="connsiteY8" fmla="*/ 77492 h 736542"/>
              <a:gd name="connsiteX0" fmla="*/ 0 w 2380448"/>
              <a:gd name="connsiteY0" fmla="*/ 77492 h 736542"/>
              <a:gd name="connsiteX1" fmla="*/ 77492 w 2380448"/>
              <a:gd name="connsiteY1" fmla="*/ 0 h 736542"/>
              <a:gd name="connsiteX2" fmla="*/ 2103779 w 2380448"/>
              <a:gd name="connsiteY2" fmla="*/ 0 h 736542"/>
              <a:gd name="connsiteX3" fmla="*/ 2380448 w 2380448"/>
              <a:gd name="connsiteY3" fmla="*/ 77492 h 736542"/>
              <a:gd name="connsiteX4" fmla="*/ 2380448 w 2380448"/>
              <a:gd name="connsiteY4" fmla="*/ 659050 h 736542"/>
              <a:gd name="connsiteX5" fmla="*/ 2302956 w 2380448"/>
              <a:gd name="connsiteY5" fmla="*/ 736542 h 736542"/>
              <a:gd name="connsiteX6" fmla="*/ 77492 w 2380448"/>
              <a:gd name="connsiteY6" fmla="*/ 736542 h 736542"/>
              <a:gd name="connsiteX7" fmla="*/ 0 w 2380448"/>
              <a:gd name="connsiteY7" fmla="*/ 659050 h 736542"/>
              <a:gd name="connsiteX8" fmla="*/ 0 w 2380448"/>
              <a:gd name="connsiteY8" fmla="*/ 77492 h 736542"/>
              <a:gd name="connsiteX0" fmla="*/ 0 w 2380448"/>
              <a:gd name="connsiteY0" fmla="*/ 77492 h 736542"/>
              <a:gd name="connsiteX1" fmla="*/ 77492 w 2380448"/>
              <a:gd name="connsiteY1" fmla="*/ 0 h 736542"/>
              <a:gd name="connsiteX2" fmla="*/ 2103779 w 2380448"/>
              <a:gd name="connsiteY2" fmla="*/ 0 h 736542"/>
              <a:gd name="connsiteX3" fmla="*/ 2190325 w 2380448"/>
              <a:gd name="connsiteY3" fmla="*/ 104652 h 736542"/>
              <a:gd name="connsiteX4" fmla="*/ 2380448 w 2380448"/>
              <a:gd name="connsiteY4" fmla="*/ 659050 h 736542"/>
              <a:gd name="connsiteX5" fmla="*/ 2302956 w 2380448"/>
              <a:gd name="connsiteY5" fmla="*/ 736542 h 736542"/>
              <a:gd name="connsiteX6" fmla="*/ 77492 w 2380448"/>
              <a:gd name="connsiteY6" fmla="*/ 736542 h 736542"/>
              <a:gd name="connsiteX7" fmla="*/ 0 w 2380448"/>
              <a:gd name="connsiteY7" fmla="*/ 659050 h 736542"/>
              <a:gd name="connsiteX8" fmla="*/ 0 w 2380448"/>
              <a:gd name="connsiteY8" fmla="*/ 77492 h 736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0448" h="736542">
                <a:moveTo>
                  <a:pt x="0" y="77492"/>
                </a:moveTo>
                <a:cubicBezTo>
                  <a:pt x="0" y="34694"/>
                  <a:pt x="34694" y="0"/>
                  <a:pt x="77492" y="0"/>
                </a:cubicBezTo>
                <a:lnTo>
                  <a:pt x="2103779" y="0"/>
                </a:lnTo>
                <a:cubicBezTo>
                  <a:pt x="2146577" y="0"/>
                  <a:pt x="2190325" y="61854"/>
                  <a:pt x="2190325" y="104652"/>
                </a:cubicBezTo>
                <a:lnTo>
                  <a:pt x="2380448" y="659050"/>
                </a:lnTo>
                <a:cubicBezTo>
                  <a:pt x="2380448" y="701848"/>
                  <a:pt x="2345754" y="736542"/>
                  <a:pt x="2302956" y="736542"/>
                </a:cubicBezTo>
                <a:lnTo>
                  <a:pt x="77492" y="736542"/>
                </a:lnTo>
                <a:cubicBezTo>
                  <a:pt x="34694" y="736542"/>
                  <a:pt x="0" y="701848"/>
                  <a:pt x="0" y="659050"/>
                </a:cubicBezTo>
                <a:lnTo>
                  <a:pt x="0" y="77492"/>
                </a:ln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Rectángulo redondeado 15"/>
          <p:cNvSpPr/>
          <p:nvPr/>
        </p:nvSpPr>
        <p:spPr>
          <a:xfrm>
            <a:off x="1049515" y="2689459"/>
            <a:ext cx="4100606" cy="3714091"/>
          </a:xfrm>
          <a:custGeom>
            <a:avLst/>
            <a:gdLst>
              <a:gd name="connsiteX0" fmla="*/ 0 w 4100606"/>
              <a:gd name="connsiteY0" fmla="*/ 86154 h 4258982"/>
              <a:gd name="connsiteX1" fmla="*/ 86154 w 4100606"/>
              <a:gd name="connsiteY1" fmla="*/ 0 h 4258982"/>
              <a:gd name="connsiteX2" fmla="*/ 4014452 w 4100606"/>
              <a:gd name="connsiteY2" fmla="*/ 0 h 4258982"/>
              <a:gd name="connsiteX3" fmla="*/ 4100606 w 4100606"/>
              <a:gd name="connsiteY3" fmla="*/ 86154 h 4258982"/>
              <a:gd name="connsiteX4" fmla="*/ 4100606 w 4100606"/>
              <a:gd name="connsiteY4" fmla="*/ 4172828 h 4258982"/>
              <a:gd name="connsiteX5" fmla="*/ 4014452 w 4100606"/>
              <a:gd name="connsiteY5" fmla="*/ 4258982 h 4258982"/>
              <a:gd name="connsiteX6" fmla="*/ 86154 w 4100606"/>
              <a:gd name="connsiteY6" fmla="*/ 4258982 h 4258982"/>
              <a:gd name="connsiteX7" fmla="*/ 0 w 4100606"/>
              <a:gd name="connsiteY7" fmla="*/ 4172828 h 4258982"/>
              <a:gd name="connsiteX8" fmla="*/ 0 w 4100606"/>
              <a:gd name="connsiteY8" fmla="*/ 86154 h 4258982"/>
              <a:gd name="connsiteX0" fmla="*/ 0 w 4100606"/>
              <a:gd name="connsiteY0" fmla="*/ 86154 h 4258982"/>
              <a:gd name="connsiteX1" fmla="*/ 86154 w 4100606"/>
              <a:gd name="connsiteY1" fmla="*/ 0 h 4258982"/>
              <a:gd name="connsiteX2" fmla="*/ 2321454 w 4100606"/>
              <a:gd name="connsiteY2" fmla="*/ 0 h 4258982"/>
              <a:gd name="connsiteX3" fmla="*/ 4100606 w 4100606"/>
              <a:gd name="connsiteY3" fmla="*/ 86154 h 4258982"/>
              <a:gd name="connsiteX4" fmla="*/ 4100606 w 4100606"/>
              <a:gd name="connsiteY4" fmla="*/ 4172828 h 4258982"/>
              <a:gd name="connsiteX5" fmla="*/ 4014452 w 4100606"/>
              <a:gd name="connsiteY5" fmla="*/ 4258982 h 4258982"/>
              <a:gd name="connsiteX6" fmla="*/ 86154 w 4100606"/>
              <a:gd name="connsiteY6" fmla="*/ 4258982 h 4258982"/>
              <a:gd name="connsiteX7" fmla="*/ 0 w 4100606"/>
              <a:gd name="connsiteY7" fmla="*/ 4172828 h 4258982"/>
              <a:gd name="connsiteX8" fmla="*/ 0 w 4100606"/>
              <a:gd name="connsiteY8" fmla="*/ 86154 h 4258982"/>
              <a:gd name="connsiteX0" fmla="*/ 0 w 4100606"/>
              <a:gd name="connsiteY0" fmla="*/ 86154 h 4258982"/>
              <a:gd name="connsiteX1" fmla="*/ 86154 w 4100606"/>
              <a:gd name="connsiteY1" fmla="*/ 0 h 4258982"/>
              <a:gd name="connsiteX2" fmla="*/ 2321454 w 4100606"/>
              <a:gd name="connsiteY2" fmla="*/ 0 h 4258982"/>
              <a:gd name="connsiteX3" fmla="*/ 2425715 w 4100606"/>
              <a:gd name="connsiteY3" fmla="*/ 122368 h 4258982"/>
              <a:gd name="connsiteX4" fmla="*/ 4100606 w 4100606"/>
              <a:gd name="connsiteY4" fmla="*/ 4172828 h 4258982"/>
              <a:gd name="connsiteX5" fmla="*/ 4014452 w 4100606"/>
              <a:gd name="connsiteY5" fmla="*/ 4258982 h 4258982"/>
              <a:gd name="connsiteX6" fmla="*/ 86154 w 4100606"/>
              <a:gd name="connsiteY6" fmla="*/ 4258982 h 4258982"/>
              <a:gd name="connsiteX7" fmla="*/ 0 w 4100606"/>
              <a:gd name="connsiteY7" fmla="*/ 4172828 h 4258982"/>
              <a:gd name="connsiteX8" fmla="*/ 0 w 4100606"/>
              <a:gd name="connsiteY8" fmla="*/ 86154 h 4258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00606" h="4258982">
                <a:moveTo>
                  <a:pt x="0" y="86154"/>
                </a:moveTo>
                <a:cubicBezTo>
                  <a:pt x="0" y="38572"/>
                  <a:pt x="38572" y="0"/>
                  <a:pt x="86154" y="0"/>
                </a:cubicBezTo>
                <a:lnTo>
                  <a:pt x="2321454" y="0"/>
                </a:lnTo>
                <a:cubicBezTo>
                  <a:pt x="2369036" y="0"/>
                  <a:pt x="2425715" y="74786"/>
                  <a:pt x="2425715" y="122368"/>
                </a:cubicBezTo>
                <a:lnTo>
                  <a:pt x="4100606" y="4172828"/>
                </a:lnTo>
                <a:cubicBezTo>
                  <a:pt x="4100606" y="4220410"/>
                  <a:pt x="4062034" y="4258982"/>
                  <a:pt x="4014452" y="4258982"/>
                </a:cubicBezTo>
                <a:lnTo>
                  <a:pt x="86154" y="4258982"/>
                </a:lnTo>
                <a:cubicBezTo>
                  <a:pt x="38572" y="4258982"/>
                  <a:pt x="0" y="4220410"/>
                  <a:pt x="0" y="4172828"/>
                </a:cubicBezTo>
                <a:lnTo>
                  <a:pt x="0" y="86154"/>
                </a:lnTo>
                <a:close/>
              </a:path>
            </a:pathLst>
          </a:custGeom>
          <a:solidFill>
            <a:srgbClr val="21C5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43" name="Conector recto 42"/>
          <p:cNvCxnSpPr/>
          <p:nvPr/>
        </p:nvCxnSpPr>
        <p:spPr>
          <a:xfrm>
            <a:off x="4827112" y="5274676"/>
            <a:ext cx="6923457" cy="0"/>
          </a:xfrm>
          <a:prstGeom prst="line">
            <a:avLst/>
          </a:prstGeom>
          <a:ln w="19050">
            <a:solidFill>
              <a:srgbClr val="21C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 recto 78"/>
          <p:cNvCxnSpPr/>
          <p:nvPr/>
        </p:nvCxnSpPr>
        <p:spPr>
          <a:xfrm flipV="1">
            <a:off x="3626070" y="1962973"/>
            <a:ext cx="7570293" cy="45610"/>
          </a:xfrm>
          <a:prstGeom prst="line">
            <a:avLst/>
          </a:prstGeom>
          <a:ln w="19050">
            <a:solidFill>
              <a:srgbClr val="21C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/>
          <p:cNvSpPr/>
          <p:nvPr/>
        </p:nvSpPr>
        <p:spPr>
          <a:xfrm flipH="1">
            <a:off x="1203121" y="1636598"/>
            <a:ext cx="18741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>
              <a:defRPr/>
            </a:pPr>
            <a:r>
              <a:rPr lang="es-AR" altLang="es-ES" sz="2000" dirty="0" smtClean="0">
                <a:solidFill>
                  <a:srgbClr val="FFFFFF"/>
                </a:solidFill>
                <a:latin typeface="Calibri" pitchFamily="-1" charset="0"/>
              </a:rPr>
              <a:t>Riesgos sobre los Datos </a:t>
            </a:r>
            <a:r>
              <a:rPr lang="es-AR" altLang="es-ES" sz="2000" dirty="0">
                <a:solidFill>
                  <a:srgbClr val="FFFFFF"/>
                </a:solidFill>
                <a:latin typeface="Calibri" pitchFamily="-1" charset="0"/>
              </a:rPr>
              <a:t>:</a:t>
            </a:r>
          </a:p>
        </p:txBody>
      </p:sp>
      <p:sp>
        <p:nvSpPr>
          <p:cNvPr id="8" name="Rectángulo 7"/>
          <p:cNvSpPr/>
          <p:nvPr/>
        </p:nvSpPr>
        <p:spPr>
          <a:xfrm flipH="1">
            <a:off x="5223724" y="4791893"/>
            <a:ext cx="4331186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3E7F45"/>
              </a:buClr>
            </a:pPr>
            <a:r>
              <a:rPr lang="es-AR" altLang="es-ES" sz="2000" b="1" dirty="0" smtClean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Datos no representativos</a:t>
            </a:r>
            <a:endParaRPr lang="es-AR" altLang="es-ES" sz="2000" b="1" dirty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</p:txBody>
      </p:sp>
      <p:sp>
        <p:nvSpPr>
          <p:cNvPr id="9" name="Rectángulo 8"/>
          <p:cNvSpPr/>
          <p:nvPr/>
        </p:nvSpPr>
        <p:spPr>
          <a:xfrm flipH="1">
            <a:off x="3777703" y="1562863"/>
            <a:ext cx="74186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buClr>
                <a:srgbClr val="3E7F45"/>
              </a:buClr>
            </a:pPr>
            <a:r>
              <a:rPr lang="es-AR" altLang="es-ES" sz="2000" b="1" dirty="0" smtClean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Validez de las fuentes de datos de entrenamiento y procesamiento</a:t>
            </a:r>
            <a:endParaRPr lang="es-AR" altLang="es-ES" sz="2000" b="1" dirty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</p:txBody>
      </p:sp>
      <p:grpSp>
        <p:nvGrpSpPr>
          <p:cNvPr id="108" name="Grupo 107"/>
          <p:cNvGrpSpPr/>
          <p:nvPr/>
        </p:nvGrpSpPr>
        <p:grpSpPr>
          <a:xfrm flipH="1">
            <a:off x="3230914" y="1608266"/>
            <a:ext cx="516468" cy="517386"/>
            <a:chOff x="5261177" y="5551655"/>
            <a:chExt cx="1444202" cy="1442148"/>
          </a:xfrm>
          <a:solidFill>
            <a:schemeClr val="accent1">
              <a:lumMod val="75000"/>
            </a:schemeClr>
          </a:solidFill>
        </p:grpSpPr>
        <p:sp>
          <p:nvSpPr>
            <p:cNvPr id="109" name="Elipse 108"/>
            <p:cNvSpPr/>
            <p:nvPr/>
          </p:nvSpPr>
          <p:spPr>
            <a:xfrm>
              <a:off x="5261177" y="5551655"/>
              <a:ext cx="1444202" cy="14421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10" name="Elipse 109"/>
            <p:cNvSpPr/>
            <p:nvPr/>
          </p:nvSpPr>
          <p:spPr>
            <a:xfrm>
              <a:off x="5345965" y="5635415"/>
              <a:ext cx="1274625" cy="1274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2000" b="1" dirty="0"/>
            </a:p>
          </p:txBody>
        </p:sp>
      </p:grpSp>
      <p:grpSp>
        <p:nvGrpSpPr>
          <p:cNvPr id="111" name="Grupo 110"/>
          <p:cNvGrpSpPr/>
          <p:nvPr/>
        </p:nvGrpSpPr>
        <p:grpSpPr>
          <a:xfrm flipH="1">
            <a:off x="4656311" y="4899259"/>
            <a:ext cx="516468" cy="517386"/>
            <a:chOff x="5261177" y="5551655"/>
            <a:chExt cx="1444202" cy="1442148"/>
          </a:xfrm>
          <a:solidFill>
            <a:schemeClr val="accent1">
              <a:lumMod val="75000"/>
            </a:schemeClr>
          </a:solidFill>
        </p:grpSpPr>
        <p:sp>
          <p:nvSpPr>
            <p:cNvPr id="112" name="Elipse 111"/>
            <p:cNvSpPr/>
            <p:nvPr/>
          </p:nvSpPr>
          <p:spPr>
            <a:xfrm>
              <a:off x="5261177" y="5551655"/>
              <a:ext cx="1444202" cy="14421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13" name="Elipse 112"/>
            <p:cNvSpPr/>
            <p:nvPr/>
          </p:nvSpPr>
          <p:spPr>
            <a:xfrm>
              <a:off x="5345965" y="5635415"/>
              <a:ext cx="1274625" cy="1274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2000" b="1" dirty="0"/>
            </a:p>
          </p:txBody>
        </p:sp>
      </p:grpSp>
      <p:sp>
        <p:nvSpPr>
          <p:cNvPr id="38" name="Rectángulo 37"/>
          <p:cNvSpPr/>
          <p:nvPr/>
        </p:nvSpPr>
        <p:spPr>
          <a:xfrm flipH="1">
            <a:off x="3506491" y="1908626"/>
            <a:ext cx="77201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3E7F45"/>
              </a:buClr>
            </a:pPr>
            <a:r>
              <a:rPr lang="es-ES" altLang="es-ES" sz="1600" dirty="0" smtClean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Verificación de las fuentes y su autenticidad, accesos autorizados, trazabilidad (con procedencias autorizadas a partir de un </a:t>
            </a:r>
            <a:r>
              <a:rPr lang="es-ES" altLang="es-ES" sz="1600" dirty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listado </a:t>
            </a:r>
            <a:r>
              <a:rPr lang="es-ES" altLang="es-ES" sz="1600" dirty="0" smtClean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seguro, trazabilidad </a:t>
            </a:r>
            <a:r>
              <a:rPr lang="es-ES" altLang="es-ES" sz="1600" dirty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de los meta </a:t>
            </a:r>
            <a:r>
              <a:rPr lang="es-ES" altLang="es-ES" sz="1600" dirty="0" smtClean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datos, etc.)</a:t>
            </a:r>
            <a:endParaRPr lang="es-ES" altLang="es-ES" sz="1600" dirty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</p:txBody>
      </p:sp>
      <p:sp>
        <p:nvSpPr>
          <p:cNvPr id="39" name="Rectángulo 38"/>
          <p:cNvSpPr/>
          <p:nvPr/>
        </p:nvSpPr>
        <p:spPr>
          <a:xfrm flipH="1">
            <a:off x="4979110" y="5312160"/>
            <a:ext cx="66194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3E7F45"/>
              </a:buClr>
            </a:pPr>
            <a:r>
              <a:rPr lang="es-ES" altLang="es-ES" sz="1600" dirty="0" smtClean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Revisiones periódicas del funcionamiento no degradado del sistema IA, fases de re-entrenamiento, corrección de errores mediante la eliminación de datos que distorsionan el modelo</a:t>
            </a:r>
            <a:endParaRPr lang="es-ES" altLang="es-ES" sz="1600" dirty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980480" y="303287"/>
            <a:ext cx="6671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solidFill>
                  <a:srgbClr val="2F5597"/>
                </a:solidFill>
              </a:rPr>
              <a:t>Aspecto Clave: la seguridad de los Datos</a:t>
            </a:r>
            <a:endParaRPr lang="es-AR" sz="2400" dirty="0">
              <a:solidFill>
                <a:srgbClr val="2F5597"/>
              </a:solidFill>
            </a:endParaRPr>
          </a:p>
        </p:txBody>
      </p:sp>
      <p:cxnSp>
        <p:nvCxnSpPr>
          <p:cNvPr id="21" name="Conector recto 20"/>
          <p:cNvCxnSpPr/>
          <p:nvPr/>
        </p:nvCxnSpPr>
        <p:spPr>
          <a:xfrm>
            <a:off x="4188155" y="3397518"/>
            <a:ext cx="7102365" cy="12043"/>
          </a:xfrm>
          <a:prstGeom prst="line">
            <a:avLst/>
          </a:prstGeom>
          <a:ln w="19050">
            <a:solidFill>
              <a:srgbClr val="21C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ángulo 21"/>
          <p:cNvSpPr/>
          <p:nvPr/>
        </p:nvSpPr>
        <p:spPr>
          <a:xfrm flipH="1">
            <a:off x="4339788" y="2951798"/>
            <a:ext cx="63724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buClr>
                <a:srgbClr val="3E7F45"/>
              </a:buClr>
            </a:pPr>
            <a:r>
              <a:rPr lang="es-AR" altLang="es-ES" sz="2000" b="1" dirty="0" smtClean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Datos modificados intencionalmente (envenenados)</a:t>
            </a:r>
            <a:endParaRPr lang="es-AR" altLang="es-ES" sz="2000" b="1" dirty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</p:txBody>
      </p:sp>
      <p:grpSp>
        <p:nvGrpSpPr>
          <p:cNvPr id="23" name="Grupo 22"/>
          <p:cNvGrpSpPr/>
          <p:nvPr/>
        </p:nvGrpSpPr>
        <p:grpSpPr>
          <a:xfrm flipH="1">
            <a:off x="3792999" y="2997201"/>
            <a:ext cx="516468" cy="517386"/>
            <a:chOff x="5261177" y="5551655"/>
            <a:chExt cx="1444202" cy="1442148"/>
          </a:xfrm>
          <a:solidFill>
            <a:schemeClr val="accent1">
              <a:lumMod val="75000"/>
            </a:schemeClr>
          </a:solidFill>
        </p:grpSpPr>
        <p:sp>
          <p:nvSpPr>
            <p:cNvPr id="24" name="Elipse 23"/>
            <p:cNvSpPr/>
            <p:nvPr/>
          </p:nvSpPr>
          <p:spPr>
            <a:xfrm>
              <a:off x="5261177" y="5551655"/>
              <a:ext cx="1444202" cy="14421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5" name="Elipse 24"/>
            <p:cNvSpPr/>
            <p:nvPr/>
          </p:nvSpPr>
          <p:spPr>
            <a:xfrm>
              <a:off x="5345965" y="5635415"/>
              <a:ext cx="1274625" cy="1274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2000" b="1" dirty="0"/>
            </a:p>
          </p:txBody>
        </p:sp>
      </p:grpSp>
      <p:sp>
        <p:nvSpPr>
          <p:cNvPr id="26" name="Rectángulo 25"/>
          <p:cNvSpPr/>
          <p:nvPr/>
        </p:nvSpPr>
        <p:spPr>
          <a:xfrm flipH="1">
            <a:off x="4172541" y="3363951"/>
            <a:ext cx="73717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3E7F45"/>
              </a:buClr>
            </a:pPr>
            <a:r>
              <a:rPr lang="es-ES" altLang="es-ES" sz="1600" dirty="0" smtClean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Comprobación de la integridad de los datos en las transmisiones y almacenamiento, así como entornos seguros de procesamiento. Revisiones periódicas mediante mecanismos seguros (</a:t>
            </a:r>
            <a:r>
              <a:rPr lang="es-ES" altLang="es-ES" sz="1600" dirty="0" err="1" smtClean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encripción</a:t>
            </a:r>
            <a:r>
              <a:rPr lang="es-ES" altLang="es-ES" sz="1600" dirty="0" smtClean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, firma digital, clasificación según niveles, supervisión de data sets, etc.)  </a:t>
            </a:r>
            <a:endParaRPr lang="es-ES" altLang="es-ES" sz="1600" dirty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</p:txBody>
      </p:sp>
      <p:sp>
        <p:nvSpPr>
          <p:cNvPr id="28" name="Rectángulo 27"/>
          <p:cNvSpPr/>
          <p:nvPr/>
        </p:nvSpPr>
        <p:spPr>
          <a:xfrm flipH="1">
            <a:off x="1225631" y="2797971"/>
            <a:ext cx="18741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>
              <a:defRPr/>
            </a:pPr>
            <a:r>
              <a:rPr lang="es-AR" altLang="es-ES" sz="2000" dirty="0" smtClean="0">
                <a:solidFill>
                  <a:srgbClr val="FFFFFF"/>
                </a:solidFill>
                <a:latin typeface="Calibri" pitchFamily="-1" charset="0"/>
              </a:rPr>
              <a:t>Controles </a:t>
            </a:r>
            <a:endParaRPr lang="es-AR" altLang="es-ES" sz="2000" dirty="0">
              <a:solidFill>
                <a:srgbClr val="FFFFFF"/>
              </a:solidFill>
              <a:latin typeface="Calibri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64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dondear rectángulo de esquina sencilla 37"/>
          <p:cNvSpPr/>
          <p:nvPr/>
        </p:nvSpPr>
        <p:spPr>
          <a:xfrm>
            <a:off x="-16608" y="909372"/>
            <a:ext cx="11059745" cy="610392"/>
          </a:xfrm>
          <a:prstGeom prst="round1Rect">
            <a:avLst>
              <a:gd name="adj" fmla="val 26641"/>
            </a:avLst>
          </a:prstGeom>
          <a:gradFill flip="none" rotWithShape="1">
            <a:gsLst>
              <a:gs pos="0">
                <a:srgbClr val="39A87F">
                  <a:shade val="30000"/>
                  <a:satMod val="115000"/>
                </a:srgbClr>
              </a:gs>
              <a:gs pos="50000">
                <a:srgbClr val="39A87F">
                  <a:shade val="67500"/>
                  <a:satMod val="115000"/>
                </a:srgbClr>
              </a:gs>
              <a:gs pos="100000">
                <a:srgbClr val="39A87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82" name="Conector recto 81"/>
          <p:cNvCxnSpPr/>
          <p:nvPr/>
        </p:nvCxnSpPr>
        <p:spPr>
          <a:xfrm flipV="1">
            <a:off x="3506102" y="3415820"/>
            <a:ext cx="6643217" cy="29746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 recto 82"/>
          <p:cNvCxnSpPr/>
          <p:nvPr/>
        </p:nvCxnSpPr>
        <p:spPr>
          <a:xfrm flipV="1">
            <a:off x="3423678" y="2876133"/>
            <a:ext cx="6725641" cy="11774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Elipse 76"/>
          <p:cNvSpPr/>
          <p:nvPr/>
        </p:nvSpPr>
        <p:spPr>
          <a:xfrm flipH="1">
            <a:off x="3176397" y="2567629"/>
            <a:ext cx="419630" cy="420376"/>
          </a:xfrm>
          <a:prstGeom prst="ellipse">
            <a:avLst/>
          </a:prstGeom>
          <a:solidFill>
            <a:srgbClr val="39A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463"/>
          </a:p>
        </p:txBody>
      </p:sp>
      <p:sp>
        <p:nvSpPr>
          <p:cNvPr id="12" name="Rectángulo 11"/>
          <p:cNvSpPr/>
          <p:nvPr/>
        </p:nvSpPr>
        <p:spPr>
          <a:xfrm flipH="1">
            <a:off x="3695606" y="3046706"/>
            <a:ext cx="5604746" cy="428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3E7F45"/>
              </a:buClr>
            </a:pPr>
            <a:r>
              <a:rPr lang="es-ES" altLang="es-ES" sz="1625" b="1" dirty="0" smtClean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Back ups: Resguardo y recuperación</a:t>
            </a:r>
            <a:endParaRPr lang="es-ES" altLang="es-ES" sz="1625" b="1" dirty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</p:txBody>
      </p:sp>
      <p:sp>
        <p:nvSpPr>
          <p:cNvPr id="13" name="Rectángulo 12"/>
          <p:cNvSpPr/>
          <p:nvPr/>
        </p:nvSpPr>
        <p:spPr>
          <a:xfrm flipH="1">
            <a:off x="3695606" y="2448318"/>
            <a:ext cx="1390765" cy="4287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rgbClr val="3E7F45"/>
              </a:buClr>
            </a:pPr>
            <a:r>
              <a:rPr lang="es-ES" altLang="es-ES" sz="1625" b="1" dirty="0" smtClean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Contingencias</a:t>
            </a:r>
            <a:endParaRPr lang="es-ES" altLang="es-ES" sz="1625" b="1" dirty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</p:txBody>
      </p:sp>
      <p:sp>
        <p:nvSpPr>
          <p:cNvPr id="100" name="Elipse 99"/>
          <p:cNvSpPr/>
          <p:nvPr/>
        </p:nvSpPr>
        <p:spPr>
          <a:xfrm flipH="1">
            <a:off x="3195618" y="3093766"/>
            <a:ext cx="419630" cy="420376"/>
          </a:xfrm>
          <a:prstGeom prst="ellipse">
            <a:avLst/>
          </a:prstGeom>
          <a:solidFill>
            <a:srgbClr val="39A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463"/>
          </a:p>
        </p:txBody>
      </p:sp>
      <p:sp>
        <p:nvSpPr>
          <p:cNvPr id="117" name="Rectángulo 116"/>
          <p:cNvSpPr/>
          <p:nvPr/>
        </p:nvSpPr>
        <p:spPr>
          <a:xfrm>
            <a:off x="1634229" y="2673381"/>
            <a:ext cx="1505669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25" dirty="0">
                <a:solidFill>
                  <a:schemeClr val="bg1"/>
                </a:solidFill>
              </a:rPr>
              <a:t>Puntos contemplados en el programa de auditoría</a:t>
            </a:r>
            <a:endParaRPr lang="es-AR" sz="1625" dirty="0">
              <a:solidFill>
                <a:schemeClr val="bg1"/>
              </a:solidFill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1308779" y="1035496"/>
            <a:ext cx="9523344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950" b="1" dirty="0" smtClean="0">
                <a:solidFill>
                  <a:schemeClr val="bg1"/>
                </a:solidFill>
              </a:rPr>
              <a:t>Otros Instructivos disponibles </a:t>
            </a:r>
            <a:endParaRPr lang="es-AR" sz="1950" dirty="0">
              <a:solidFill>
                <a:schemeClr val="bg1"/>
              </a:solidFill>
            </a:endParaRPr>
          </a:p>
        </p:txBody>
      </p:sp>
      <p:cxnSp>
        <p:nvCxnSpPr>
          <p:cNvPr id="39" name="Conector recto 38"/>
          <p:cNvCxnSpPr/>
          <p:nvPr/>
        </p:nvCxnSpPr>
        <p:spPr>
          <a:xfrm flipV="1">
            <a:off x="3525323" y="4522574"/>
            <a:ext cx="6643217" cy="29746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/>
          <p:cNvCxnSpPr/>
          <p:nvPr/>
        </p:nvCxnSpPr>
        <p:spPr>
          <a:xfrm flipV="1">
            <a:off x="3442899" y="3982887"/>
            <a:ext cx="6725641" cy="11774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ipse 40"/>
          <p:cNvSpPr/>
          <p:nvPr/>
        </p:nvSpPr>
        <p:spPr>
          <a:xfrm flipH="1">
            <a:off x="3195618" y="3674383"/>
            <a:ext cx="419630" cy="420376"/>
          </a:xfrm>
          <a:prstGeom prst="ellipse">
            <a:avLst/>
          </a:prstGeom>
          <a:solidFill>
            <a:srgbClr val="39A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463"/>
          </a:p>
        </p:txBody>
      </p:sp>
      <p:sp>
        <p:nvSpPr>
          <p:cNvPr id="42" name="Rectángulo 41"/>
          <p:cNvSpPr/>
          <p:nvPr/>
        </p:nvSpPr>
        <p:spPr>
          <a:xfrm flipH="1">
            <a:off x="3714827" y="4153460"/>
            <a:ext cx="5604746" cy="428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3E7F45"/>
              </a:buClr>
            </a:pPr>
            <a:r>
              <a:rPr lang="es-ES" altLang="es-ES" sz="1625" b="1" dirty="0" smtClean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Controles de TI aplicando Res- 87/2022 SIGEN</a:t>
            </a:r>
            <a:endParaRPr lang="es-ES" altLang="es-ES" sz="1625" b="1" dirty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</p:txBody>
      </p:sp>
      <p:sp>
        <p:nvSpPr>
          <p:cNvPr id="44" name="Rectángulo 43"/>
          <p:cNvSpPr/>
          <p:nvPr/>
        </p:nvSpPr>
        <p:spPr>
          <a:xfrm flipH="1">
            <a:off x="3714827" y="3555072"/>
            <a:ext cx="2610586" cy="4287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rgbClr val="3E7F45"/>
              </a:buClr>
            </a:pPr>
            <a:r>
              <a:rPr lang="es-ES" altLang="es-ES" sz="1625" b="1" dirty="0" smtClean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Seguridad de la Información</a:t>
            </a:r>
            <a:endParaRPr lang="es-ES" altLang="es-ES" sz="1625" b="1" dirty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</p:txBody>
      </p:sp>
      <p:sp>
        <p:nvSpPr>
          <p:cNvPr id="45" name="Elipse 44"/>
          <p:cNvSpPr/>
          <p:nvPr/>
        </p:nvSpPr>
        <p:spPr>
          <a:xfrm flipH="1">
            <a:off x="3214839" y="4200520"/>
            <a:ext cx="419630" cy="420376"/>
          </a:xfrm>
          <a:prstGeom prst="ellipse">
            <a:avLst/>
          </a:prstGeom>
          <a:solidFill>
            <a:srgbClr val="39A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463"/>
          </a:p>
        </p:txBody>
      </p:sp>
      <p:cxnSp>
        <p:nvCxnSpPr>
          <p:cNvPr id="47" name="Conector recto 46"/>
          <p:cNvCxnSpPr/>
          <p:nvPr/>
        </p:nvCxnSpPr>
        <p:spPr>
          <a:xfrm flipV="1">
            <a:off x="3462120" y="5104193"/>
            <a:ext cx="6725641" cy="11774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ipse 47"/>
          <p:cNvSpPr/>
          <p:nvPr/>
        </p:nvSpPr>
        <p:spPr>
          <a:xfrm flipH="1">
            <a:off x="3214839" y="4795689"/>
            <a:ext cx="419630" cy="420376"/>
          </a:xfrm>
          <a:prstGeom prst="ellipse">
            <a:avLst/>
          </a:prstGeom>
          <a:solidFill>
            <a:srgbClr val="39A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463"/>
          </a:p>
        </p:txBody>
      </p:sp>
      <p:sp>
        <p:nvSpPr>
          <p:cNvPr id="49" name="Rectángulo 48"/>
          <p:cNvSpPr/>
          <p:nvPr/>
        </p:nvSpPr>
        <p:spPr>
          <a:xfrm flipH="1">
            <a:off x="3734048" y="4676378"/>
            <a:ext cx="3630546" cy="4674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rgbClr val="3E7F45"/>
              </a:buClr>
            </a:pPr>
            <a:r>
              <a:rPr lang="es-ES" altLang="es-ES" sz="1625" b="1" dirty="0" smtClean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Proyectos críticos de TI y Obsolescencia </a:t>
            </a:r>
            <a:endParaRPr lang="es-ES" altLang="es-ES" sz="1625" b="1" dirty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</p:txBody>
      </p:sp>
      <p:cxnSp>
        <p:nvCxnSpPr>
          <p:cNvPr id="20" name="Conector recto 19"/>
          <p:cNvCxnSpPr/>
          <p:nvPr/>
        </p:nvCxnSpPr>
        <p:spPr>
          <a:xfrm flipV="1">
            <a:off x="3463688" y="5633666"/>
            <a:ext cx="6725641" cy="11774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ipse 20"/>
          <p:cNvSpPr/>
          <p:nvPr/>
        </p:nvSpPr>
        <p:spPr>
          <a:xfrm flipH="1">
            <a:off x="3216407" y="5325162"/>
            <a:ext cx="419630" cy="420376"/>
          </a:xfrm>
          <a:prstGeom prst="ellipse">
            <a:avLst/>
          </a:prstGeom>
          <a:solidFill>
            <a:srgbClr val="39A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463"/>
          </a:p>
        </p:txBody>
      </p:sp>
      <p:sp>
        <p:nvSpPr>
          <p:cNvPr id="22" name="Rectángulo 21"/>
          <p:cNvSpPr/>
          <p:nvPr/>
        </p:nvSpPr>
        <p:spPr>
          <a:xfrm flipH="1">
            <a:off x="3735616" y="5205851"/>
            <a:ext cx="664606" cy="4287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rgbClr val="3E7F45"/>
              </a:buClr>
            </a:pPr>
            <a:r>
              <a:rPr lang="es-ES" altLang="es-ES" sz="1625" b="1" dirty="0" smtClean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Otros</a:t>
            </a:r>
            <a:endParaRPr lang="es-ES" altLang="es-ES" sz="1625" b="1" dirty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2768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dondear rectángulo de esquina sencilla 14"/>
          <p:cNvSpPr/>
          <p:nvPr/>
        </p:nvSpPr>
        <p:spPr>
          <a:xfrm rot="16200000" flipV="1">
            <a:off x="-189246" y="178297"/>
            <a:ext cx="5718473" cy="5361879"/>
          </a:xfrm>
          <a:prstGeom prst="round1Rect">
            <a:avLst>
              <a:gd name="adj" fmla="val 12053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449629" y="328899"/>
            <a:ext cx="1370207" cy="137020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514329" y="1431819"/>
            <a:ext cx="36026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600" dirty="0" smtClean="0">
                <a:solidFill>
                  <a:schemeClr val="bg1"/>
                </a:solidFill>
              </a:rPr>
              <a:t>Herramientas de SIGEN para el Control </a:t>
            </a:r>
            <a:r>
              <a:rPr lang="es-AR" sz="3600" dirty="0">
                <a:solidFill>
                  <a:schemeClr val="bg1"/>
                </a:solidFill>
              </a:rPr>
              <a:t>Interno </a:t>
            </a:r>
            <a:endParaRPr lang="es-AR" sz="3600" dirty="0" smtClean="0">
              <a:solidFill>
                <a:schemeClr val="bg1"/>
              </a:solidFill>
            </a:endParaRPr>
          </a:p>
          <a:p>
            <a:r>
              <a:rPr lang="es-AR" sz="3600" dirty="0" smtClean="0">
                <a:solidFill>
                  <a:schemeClr val="bg1"/>
                </a:solidFill>
              </a:rPr>
              <a:t>de </a:t>
            </a:r>
            <a:r>
              <a:rPr lang="es-AR" sz="3600" dirty="0">
                <a:solidFill>
                  <a:schemeClr val="bg1"/>
                </a:solidFill>
              </a:rPr>
              <a:t>la Tecnología </a:t>
            </a:r>
            <a:endParaRPr lang="es-AR" sz="3600" dirty="0" smtClean="0">
              <a:solidFill>
                <a:schemeClr val="bg1"/>
              </a:solidFill>
            </a:endParaRPr>
          </a:p>
          <a:p>
            <a:r>
              <a:rPr lang="es-AR" sz="3600" dirty="0" smtClean="0">
                <a:solidFill>
                  <a:schemeClr val="bg1"/>
                </a:solidFill>
              </a:rPr>
              <a:t>de </a:t>
            </a:r>
            <a:r>
              <a:rPr lang="es-AR" sz="3600" dirty="0">
                <a:solidFill>
                  <a:schemeClr val="bg1"/>
                </a:solidFill>
              </a:rPr>
              <a:t>la Información</a:t>
            </a:r>
          </a:p>
        </p:txBody>
      </p:sp>
      <p:sp>
        <p:nvSpPr>
          <p:cNvPr id="16" name="Redondear rectángulo de esquina sencilla 15"/>
          <p:cNvSpPr/>
          <p:nvPr/>
        </p:nvSpPr>
        <p:spPr>
          <a:xfrm rot="16200000" flipV="1">
            <a:off x="-720970" y="720968"/>
            <a:ext cx="6858000" cy="5416062"/>
          </a:xfrm>
          <a:prstGeom prst="round1Rect">
            <a:avLst>
              <a:gd name="adj" fmla="val 12053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460578" y="328899"/>
            <a:ext cx="1370207" cy="1370207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905607" y="1530523"/>
            <a:ext cx="422229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" sz="3600" dirty="0" smtClean="0">
                <a:solidFill>
                  <a:schemeClr val="bg1"/>
                </a:solidFill>
              </a:rPr>
              <a:t>(2) </a:t>
            </a:r>
            <a:r>
              <a:rPr lang="es-AR" sz="36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Auditorías horizontales </a:t>
            </a:r>
            <a:r>
              <a:rPr lang="es-AR" sz="36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coordinando a las UAI </a:t>
            </a:r>
            <a:r>
              <a:rPr lang="es-AR" sz="36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 base a programas de auditoría “ad hoc” sobre temas de mayor riesgo</a:t>
            </a:r>
          </a:p>
        </p:txBody>
      </p:sp>
      <p:cxnSp>
        <p:nvCxnSpPr>
          <p:cNvPr id="23" name="Conector recto 22"/>
          <p:cNvCxnSpPr/>
          <p:nvPr/>
        </p:nvCxnSpPr>
        <p:spPr>
          <a:xfrm flipV="1">
            <a:off x="6066332" y="5485992"/>
            <a:ext cx="5656029" cy="8296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5983908" y="4936629"/>
            <a:ext cx="5738453" cy="4390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ipse 24"/>
          <p:cNvSpPr/>
          <p:nvPr/>
        </p:nvSpPr>
        <p:spPr>
          <a:xfrm flipH="1">
            <a:off x="5736627" y="4616351"/>
            <a:ext cx="419630" cy="420376"/>
          </a:xfrm>
          <a:prstGeom prst="ellipse">
            <a:avLst/>
          </a:prstGeom>
          <a:solidFill>
            <a:srgbClr val="39A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463"/>
          </a:p>
        </p:txBody>
      </p:sp>
      <p:sp>
        <p:nvSpPr>
          <p:cNvPr id="26" name="Rectángulo 25"/>
          <p:cNvSpPr/>
          <p:nvPr/>
        </p:nvSpPr>
        <p:spPr>
          <a:xfrm flipH="1">
            <a:off x="6216100" y="5078201"/>
            <a:ext cx="5604746" cy="428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3E7F45"/>
              </a:buClr>
            </a:pPr>
            <a:r>
              <a:rPr lang="es-ES" altLang="es-ES" sz="1625" b="1" dirty="0" smtClean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Back ups: Resguardo y recuperación</a:t>
            </a:r>
            <a:endParaRPr lang="es-ES" altLang="es-ES" sz="1625" b="1" dirty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</p:txBody>
      </p:sp>
      <p:sp>
        <p:nvSpPr>
          <p:cNvPr id="27" name="Elipse 26"/>
          <p:cNvSpPr/>
          <p:nvPr/>
        </p:nvSpPr>
        <p:spPr>
          <a:xfrm flipH="1">
            <a:off x="5755848" y="5142488"/>
            <a:ext cx="419630" cy="420376"/>
          </a:xfrm>
          <a:prstGeom prst="ellipse">
            <a:avLst/>
          </a:prstGeom>
          <a:solidFill>
            <a:srgbClr val="39A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463"/>
          </a:p>
        </p:txBody>
      </p:sp>
      <p:cxnSp>
        <p:nvCxnSpPr>
          <p:cNvPr id="28" name="Conector recto 27"/>
          <p:cNvCxnSpPr/>
          <p:nvPr/>
        </p:nvCxnSpPr>
        <p:spPr>
          <a:xfrm>
            <a:off x="6085553" y="6601042"/>
            <a:ext cx="5636808" cy="277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 flipV="1">
            <a:off x="6003129" y="6026905"/>
            <a:ext cx="5719232" cy="1647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ipse 29"/>
          <p:cNvSpPr/>
          <p:nvPr/>
        </p:nvSpPr>
        <p:spPr>
          <a:xfrm flipH="1">
            <a:off x="5755848" y="5723105"/>
            <a:ext cx="419630" cy="420376"/>
          </a:xfrm>
          <a:prstGeom prst="ellipse">
            <a:avLst/>
          </a:prstGeom>
          <a:solidFill>
            <a:srgbClr val="39A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463"/>
          </a:p>
        </p:txBody>
      </p:sp>
      <p:sp>
        <p:nvSpPr>
          <p:cNvPr id="31" name="Rectángulo 30"/>
          <p:cNvSpPr/>
          <p:nvPr/>
        </p:nvSpPr>
        <p:spPr>
          <a:xfrm flipH="1">
            <a:off x="6214792" y="5622348"/>
            <a:ext cx="5604746" cy="428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3E7F45"/>
              </a:buClr>
            </a:pPr>
            <a:r>
              <a:rPr lang="es-ES" altLang="es-ES" sz="1625" b="1" dirty="0" smtClean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Políticas de Seguridad de la Información</a:t>
            </a:r>
            <a:endParaRPr lang="es-ES" altLang="es-ES" sz="1625" b="1" dirty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</p:txBody>
      </p:sp>
      <p:sp>
        <p:nvSpPr>
          <p:cNvPr id="32" name="Rectángulo 31"/>
          <p:cNvSpPr/>
          <p:nvPr/>
        </p:nvSpPr>
        <p:spPr>
          <a:xfrm flipH="1">
            <a:off x="6194699" y="4485066"/>
            <a:ext cx="1485343" cy="4287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rgbClr val="3E7F45"/>
              </a:buClr>
            </a:pPr>
            <a:r>
              <a:rPr lang="es-ES" altLang="es-ES" sz="1625" b="1" dirty="0" smtClean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Ciberseguridad</a:t>
            </a:r>
            <a:endParaRPr lang="es-ES" altLang="es-ES" sz="1625" b="1" dirty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</p:txBody>
      </p:sp>
      <p:sp>
        <p:nvSpPr>
          <p:cNvPr id="33" name="Elipse 32"/>
          <p:cNvSpPr/>
          <p:nvPr/>
        </p:nvSpPr>
        <p:spPr>
          <a:xfrm flipH="1">
            <a:off x="5775069" y="6249242"/>
            <a:ext cx="419630" cy="420376"/>
          </a:xfrm>
          <a:prstGeom prst="ellipse">
            <a:avLst/>
          </a:prstGeom>
          <a:solidFill>
            <a:srgbClr val="39A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463"/>
          </a:p>
        </p:txBody>
      </p:sp>
      <p:sp>
        <p:nvSpPr>
          <p:cNvPr id="36" name="Rectángulo 35"/>
          <p:cNvSpPr/>
          <p:nvPr/>
        </p:nvSpPr>
        <p:spPr>
          <a:xfrm flipH="1">
            <a:off x="6214792" y="6179115"/>
            <a:ext cx="664606" cy="4287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rgbClr val="3E7F45"/>
              </a:buClr>
            </a:pPr>
            <a:r>
              <a:rPr lang="es-ES" altLang="es-ES" sz="1625" b="1" dirty="0" smtClean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Otros</a:t>
            </a:r>
            <a:endParaRPr lang="es-ES" altLang="es-ES" sz="1625" b="1" dirty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</p:txBody>
      </p:sp>
      <p:pic>
        <p:nvPicPr>
          <p:cNvPr id="37" name="Imagen 36"/>
          <p:cNvPicPr/>
          <p:nvPr/>
        </p:nvPicPr>
        <p:blipFill rotWithShape="1">
          <a:blip r:embed="rId3"/>
          <a:srcRect l="63408" t="31698" r="21005" b="22923"/>
          <a:stretch/>
        </p:blipFill>
        <p:spPr bwMode="auto">
          <a:xfrm>
            <a:off x="5675312" y="237393"/>
            <a:ext cx="3908303" cy="3635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Imagen 37"/>
          <p:cNvPicPr/>
          <p:nvPr/>
        </p:nvPicPr>
        <p:blipFill rotWithShape="1">
          <a:blip r:embed="rId3"/>
          <a:srcRect l="63408" t="31698" r="21005" b="22923"/>
          <a:stretch/>
        </p:blipFill>
        <p:spPr bwMode="auto">
          <a:xfrm>
            <a:off x="8046744" y="487136"/>
            <a:ext cx="3908303" cy="3635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2" name="Conector recto 21"/>
          <p:cNvCxnSpPr/>
          <p:nvPr/>
        </p:nvCxnSpPr>
        <p:spPr>
          <a:xfrm>
            <a:off x="5985476" y="4457423"/>
            <a:ext cx="5738453" cy="4390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ipse 33"/>
          <p:cNvSpPr/>
          <p:nvPr/>
        </p:nvSpPr>
        <p:spPr>
          <a:xfrm flipH="1">
            <a:off x="5738195" y="4137145"/>
            <a:ext cx="419630" cy="420376"/>
          </a:xfrm>
          <a:prstGeom prst="ellipse">
            <a:avLst/>
          </a:prstGeom>
          <a:solidFill>
            <a:srgbClr val="39A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463"/>
          </a:p>
        </p:txBody>
      </p:sp>
      <p:sp>
        <p:nvSpPr>
          <p:cNvPr id="35" name="Rectángulo 34"/>
          <p:cNvSpPr/>
          <p:nvPr/>
        </p:nvSpPr>
        <p:spPr>
          <a:xfrm flipH="1">
            <a:off x="6196267" y="4024714"/>
            <a:ext cx="3370859" cy="4674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rgbClr val="3E7F45"/>
              </a:buClr>
            </a:pPr>
            <a:r>
              <a:rPr lang="es-ES" altLang="es-ES" sz="1625" b="1" dirty="0" smtClean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Proyectos críticos, IA y obsolescencia</a:t>
            </a:r>
            <a:endParaRPr lang="es-ES" altLang="es-ES" sz="1625" b="1" dirty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39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dondear rectángulo de esquina sencilla 14"/>
          <p:cNvSpPr/>
          <p:nvPr/>
        </p:nvSpPr>
        <p:spPr>
          <a:xfrm rot="16200000" flipV="1">
            <a:off x="-189246" y="178297"/>
            <a:ext cx="5718473" cy="5361879"/>
          </a:xfrm>
          <a:prstGeom prst="round1Rect">
            <a:avLst>
              <a:gd name="adj" fmla="val 12053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449629" y="328899"/>
            <a:ext cx="1370207" cy="137020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514329" y="1431819"/>
            <a:ext cx="36026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600" dirty="0" smtClean="0">
                <a:solidFill>
                  <a:schemeClr val="bg1"/>
                </a:solidFill>
              </a:rPr>
              <a:t>Herramientas de SIGEN para el Control </a:t>
            </a:r>
            <a:r>
              <a:rPr lang="es-AR" sz="3600" dirty="0">
                <a:solidFill>
                  <a:schemeClr val="bg1"/>
                </a:solidFill>
              </a:rPr>
              <a:t>Interno </a:t>
            </a:r>
            <a:endParaRPr lang="es-AR" sz="3600" dirty="0" smtClean="0">
              <a:solidFill>
                <a:schemeClr val="bg1"/>
              </a:solidFill>
            </a:endParaRPr>
          </a:p>
          <a:p>
            <a:r>
              <a:rPr lang="es-AR" sz="3600" dirty="0" smtClean="0">
                <a:solidFill>
                  <a:schemeClr val="bg1"/>
                </a:solidFill>
              </a:rPr>
              <a:t>de </a:t>
            </a:r>
            <a:r>
              <a:rPr lang="es-AR" sz="3600" dirty="0">
                <a:solidFill>
                  <a:schemeClr val="bg1"/>
                </a:solidFill>
              </a:rPr>
              <a:t>la Tecnología </a:t>
            </a:r>
            <a:endParaRPr lang="es-AR" sz="3600" dirty="0" smtClean="0">
              <a:solidFill>
                <a:schemeClr val="bg1"/>
              </a:solidFill>
            </a:endParaRPr>
          </a:p>
          <a:p>
            <a:r>
              <a:rPr lang="es-AR" sz="3600" dirty="0" smtClean="0">
                <a:solidFill>
                  <a:schemeClr val="bg1"/>
                </a:solidFill>
              </a:rPr>
              <a:t>de </a:t>
            </a:r>
            <a:r>
              <a:rPr lang="es-AR" sz="3600" dirty="0">
                <a:solidFill>
                  <a:schemeClr val="bg1"/>
                </a:solidFill>
              </a:rPr>
              <a:t>la Información</a:t>
            </a:r>
          </a:p>
        </p:txBody>
      </p:sp>
      <p:sp>
        <p:nvSpPr>
          <p:cNvPr id="16" name="Redondear rectángulo de esquina sencilla 15"/>
          <p:cNvSpPr/>
          <p:nvPr/>
        </p:nvSpPr>
        <p:spPr>
          <a:xfrm rot="16200000" flipV="1">
            <a:off x="-720970" y="720968"/>
            <a:ext cx="6858000" cy="5416062"/>
          </a:xfrm>
          <a:prstGeom prst="round1Rect">
            <a:avLst>
              <a:gd name="adj" fmla="val 12053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460578" y="328899"/>
            <a:ext cx="1370207" cy="1370207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905607" y="1530523"/>
            <a:ext cx="4222298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" sz="3600" dirty="0" smtClean="0">
                <a:solidFill>
                  <a:schemeClr val="bg1"/>
                </a:solidFill>
              </a:rPr>
              <a:t>(2) </a:t>
            </a:r>
            <a:r>
              <a:rPr lang="es-AR" sz="32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Auditorías horizontales </a:t>
            </a:r>
            <a:r>
              <a:rPr lang="es-AR" sz="3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coordinando a las UAI </a:t>
            </a:r>
            <a:r>
              <a:rPr lang="es-AR" sz="32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 base a programas de auditoría “ad hoc” sobre temas de mayor riesgo: </a:t>
            </a:r>
          </a:p>
          <a:p>
            <a:pPr lvl="1"/>
            <a:r>
              <a:rPr lang="es-ES" sz="3200" u="sng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Ciberseguridad</a:t>
            </a:r>
            <a:endParaRPr lang="es-AR" sz="3200" u="sng" dirty="0" smtClean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3" name="Conector recto 22"/>
          <p:cNvCxnSpPr/>
          <p:nvPr/>
        </p:nvCxnSpPr>
        <p:spPr>
          <a:xfrm flipV="1">
            <a:off x="6066332" y="5042933"/>
            <a:ext cx="5656029" cy="8296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5983908" y="4493570"/>
            <a:ext cx="5738453" cy="4390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ipse 24"/>
          <p:cNvSpPr/>
          <p:nvPr/>
        </p:nvSpPr>
        <p:spPr>
          <a:xfrm flipH="1">
            <a:off x="5736627" y="4173292"/>
            <a:ext cx="419630" cy="420376"/>
          </a:xfrm>
          <a:prstGeom prst="ellipse">
            <a:avLst/>
          </a:prstGeom>
          <a:solidFill>
            <a:srgbClr val="39A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463"/>
          </a:p>
        </p:txBody>
      </p:sp>
      <p:sp>
        <p:nvSpPr>
          <p:cNvPr id="26" name="Rectángulo 25"/>
          <p:cNvSpPr/>
          <p:nvPr/>
        </p:nvSpPr>
        <p:spPr>
          <a:xfrm flipH="1">
            <a:off x="6216100" y="4635142"/>
            <a:ext cx="5604746" cy="428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3E7F45"/>
              </a:buClr>
            </a:pPr>
            <a:r>
              <a:rPr lang="es-ES" altLang="es-ES" sz="1625" b="1" dirty="0" smtClean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Back ups, contingencias</a:t>
            </a:r>
            <a:endParaRPr lang="es-ES" altLang="es-ES" sz="1625" b="1" dirty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</p:txBody>
      </p:sp>
      <p:sp>
        <p:nvSpPr>
          <p:cNvPr id="27" name="Elipse 26"/>
          <p:cNvSpPr/>
          <p:nvPr/>
        </p:nvSpPr>
        <p:spPr>
          <a:xfrm flipH="1">
            <a:off x="5755848" y="4699429"/>
            <a:ext cx="419630" cy="420376"/>
          </a:xfrm>
          <a:prstGeom prst="ellipse">
            <a:avLst/>
          </a:prstGeom>
          <a:solidFill>
            <a:srgbClr val="39A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463"/>
          </a:p>
        </p:txBody>
      </p:sp>
      <p:cxnSp>
        <p:nvCxnSpPr>
          <p:cNvPr id="28" name="Conector recto 27"/>
          <p:cNvCxnSpPr/>
          <p:nvPr/>
        </p:nvCxnSpPr>
        <p:spPr>
          <a:xfrm>
            <a:off x="6085553" y="6157983"/>
            <a:ext cx="5636808" cy="277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 flipV="1">
            <a:off x="6003129" y="5583846"/>
            <a:ext cx="5719232" cy="1647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ipse 29"/>
          <p:cNvSpPr/>
          <p:nvPr/>
        </p:nvSpPr>
        <p:spPr>
          <a:xfrm flipH="1">
            <a:off x="5755848" y="5280046"/>
            <a:ext cx="419630" cy="420376"/>
          </a:xfrm>
          <a:prstGeom prst="ellipse">
            <a:avLst/>
          </a:prstGeom>
          <a:solidFill>
            <a:srgbClr val="39A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463"/>
          </a:p>
        </p:txBody>
      </p:sp>
      <p:sp>
        <p:nvSpPr>
          <p:cNvPr id="31" name="Rectángulo 30"/>
          <p:cNvSpPr/>
          <p:nvPr/>
        </p:nvSpPr>
        <p:spPr>
          <a:xfrm flipH="1">
            <a:off x="6214792" y="5179289"/>
            <a:ext cx="5604746" cy="428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3E7F45"/>
              </a:buClr>
            </a:pPr>
            <a:r>
              <a:rPr lang="es-ES" altLang="es-ES" sz="1625" b="1" dirty="0" smtClean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Responsabilidades</a:t>
            </a:r>
            <a:endParaRPr lang="es-ES" altLang="es-ES" sz="1625" b="1" dirty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</p:txBody>
      </p:sp>
      <p:sp>
        <p:nvSpPr>
          <p:cNvPr id="32" name="Rectángulo 31"/>
          <p:cNvSpPr/>
          <p:nvPr/>
        </p:nvSpPr>
        <p:spPr>
          <a:xfrm flipH="1">
            <a:off x="6194699" y="4079787"/>
            <a:ext cx="1978683" cy="4287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rgbClr val="3E7F45"/>
              </a:buClr>
            </a:pPr>
            <a:r>
              <a:rPr lang="es-ES" altLang="es-ES" sz="1625" b="1" dirty="0" smtClean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Política de seguridad</a:t>
            </a:r>
            <a:endParaRPr lang="es-ES" altLang="es-ES" sz="1625" b="1" dirty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</p:txBody>
      </p:sp>
      <p:sp>
        <p:nvSpPr>
          <p:cNvPr id="33" name="Elipse 32"/>
          <p:cNvSpPr/>
          <p:nvPr/>
        </p:nvSpPr>
        <p:spPr>
          <a:xfrm flipH="1">
            <a:off x="5775069" y="5806183"/>
            <a:ext cx="419630" cy="420376"/>
          </a:xfrm>
          <a:prstGeom prst="ellipse">
            <a:avLst/>
          </a:prstGeom>
          <a:solidFill>
            <a:srgbClr val="39A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463"/>
          </a:p>
        </p:txBody>
      </p:sp>
      <p:sp>
        <p:nvSpPr>
          <p:cNvPr id="36" name="Rectángulo 35"/>
          <p:cNvSpPr/>
          <p:nvPr/>
        </p:nvSpPr>
        <p:spPr>
          <a:xfrm flipH="1">
            <a:off x="6214792" y="5736056"/>
            <a:ext cx="5483745" cy="4674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rgbClr val="3E7F45"/>
              </a:buClr>
            </a:pPr>
            <a:r>
              <a:rPr lang="es-ES" altLang="es-ES" sz="1625" b="1" dirty="0" smtClean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Pruebas de vulnerabilidades, actualización de “parches”, etc.</a:t>
            </a:r>
            <a:endParaRPr lang="es-ES" altLang="es-ES" sz="1625" b="1" dirty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</p:txBody>
      </p:sp>
      <p:pic>
        <p:nvPicPr>
          <p:cNvPr id="37" name="Imagen 36"/>
          <p:cNvPicPr/>
          <p:nvPr/>
        </p:nvPicPr>
        <p:blipFill rotWithShape="1">
          <a:blip r:embed="rId3"/>
          <a:srcRect l="63408" t="31698" r="21005" b="22923"/>
          <a:stretch/>
        </p:blipFill>
        <p:spPr bwMode="auto">
          <a:xfrm>
            <a:off x="5675312" y="237393"/>
            <a:ext cx="3336713" cy="315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Imagen 37"/>
          <p:cNvPicPr/>
          <p:nvPr/>
        </p:nvPicPr>
        <p:blipFill rotWithShape="1">
          <a:blip r:embed="rId3"/>
          <a:srcRect l="63408" t="31698" r="21005" b="22923"/>
          <a:stretch/>
        </p:blipFill>
        <p:spPr bwMode="auto">
          <a:xfrm>
            <a:off x="8046744" y="562552"/>
            <a:ext cx="3519945" cy="3134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6213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dondear rectángulo de esquina sencilla 14"/>
          <p:cNvSpPr/>
          <p:nvPr/>
        </p:nvSpPr>
        <p:spPr>
          <a:xfrm rot="16200000" flipV="1">
            <a:off x="-189246" y="178297"/>
            <a:ext cx="5718473" cy="5361879"/>
          </a:xfrm>
          <a:prstGeom prst="round1Rect">
            <a:avLst>
              <a:gd name="adj" fmla="val 12053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449629" y="328899"/>
            <a:ext cx="1370207" cy="137020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514329" y="1431819"/>
            <a:ext cx="36026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600" dirty="0" smtClean="0">
                <a:solidFill>
                  <a:schemeClr val="bg1"/>
                </a:solidFill>
              </a:rPr>
              <a:t>Herramientas de SIGEN para el Control </a:t>
            </a:r>
            <a:r>
              <a:rPr lang="es-AR" sz="3600" dirty="0">
                <a:solidFill>
                  <a:schemeClr val="bg1"/>
                </a:solidFill>
              </a:rPr>
              <a:t>Interno </a:t>
            </a:r>
            <a:endParaRPr lang="es-AR" sz="3600" dirty="0" smtClean="0">
              <a:solidFill>
                <a:schemeClr val="bg1"/>
              </a:solidFill>
            </a:endParaRPr>
          </a:p>
          <a:p>
            <a:r>
              <a:rPr lang="es-AR" sz="3600" dirty="0" smtClean="0">
                <a:solidFill>
                  <a:schemeClr val="bg1"/>
                </a:solidFill>
              </a:rPr>
              <a:t>de </a:t>
            </a:r>
            <a:r>
              <a:rPr lang="es-AR" sz="3600" dirty="0">
                <a:solidFill>
                  <a:schemeClr val="bg1"/>
                </a:solidFill>
              </a:rPr>
              <a:t>la Tecnología </a:t>
            </a:r>
            <a:endParaRPr lang="es-AR" sz="3600" dirty="0" smtClean="0">
              <a:solidFill>
                <a:schemeClr val="bg1"/>
              </a:solidFill>
            </a:endParaRPr>
          </a:p>
          <a:p>
            <a:r>
              <a:rPr lang="es-AR" sz="3600" dirty="0" smtClean="0">
                <a:solidFill>
                  <a:schemeClr val="bg1"/>
                </a:solidFill>
              </a:rPr>
              <a:t>de </a:t>
            </a:r>
            <a:r>
              <a:rPr lang="es-AR" sz="3600" dirty="0">
                <a:solidFill>
                  <a:schemeClr val="bg1"/>
                </a:solidFill>
              </a:rPr>
              <a:t>la Información</a:t>
            </a:r>
          </a:p>
        </p:txBody>
      </p:sp>
      <p:sp>
        <p:nvSpPr>
          <p:cNvPr id="16" name="Redondear rectángulo de esquina sencilla 15"/>
          <p:cNvSpPr/>
          <p:nvPr/>
        </p:nvSpPr>
        <p:spPr>
          <a:xfrm rot="16200000" flipV="1">
            <a:off x="-720970" y="720968"/>
            <a:ext cx="6858000" cy="5416062"/>
          </a:xfrm>
          <a:prstGeom prst="round1Rect">
            <a:avLst>
              <a:gd name="adj" fmla="val 12053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460578" y="328899"/>
            <a:ext cx="1370207" cy="1370207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905607" y="1530523"/>
            <a:ext cx="422229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" sz="3600" dirty="0" smtClean="0">
                <a:solidFill>
                  <a:schemeClr val="bg1"/>
                </a:solidFill>
              </a:rPr>
              <a:t>(2) </a:t>
            </a:r>
            <a:r>
              <a:rPr lang="es-AR" sz="32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Auditorías horizontales </a:t>
            </a:r>
            <a:r>
              <a:rPr lang="es-AR" sz="3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coordinando a las UAI </a:t>
            </a:r>
            <a:r>
              <a:rPr lang="es-AR" sz="32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 base a programas de auditoría “ad hoc” sobre temas de mayor riesgo: </a:t>
            </a:r>
          </a:p>
          <a:p>
            <a:pPr lvl="1"/>
            <a:r>
              <a:rPr lang="es-ES" sz="3200" u="sng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Proyectos críticos y obsolescencia</a:t>
            </a:r>
            <a:endParaRPr lang="es-AR" sz="3200" u="sng" dirty="0" smtClean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3" name="Conector recto 22"/>
          <p:cNvCxnSpPr/>
          <p:nvPr/>
        </p:nvCxnSpPr>
        <p:spPr>
          <a:xfrm flipV="1">
            <a:off x="6066332" y="5042933"/>
            <a:ext cx="5656029" cy="8296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5983908" y="4493570"/>
            <a:ext cx="5738453" cy="4390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ipse 24"/>
          <p:cNvSpPr/>
          <p:nvPr/>
        </p:nvSpPr>
        <p:spPr>
          <a:xfrm flipH="1">
            <a:off x="5736627" y="4173292"/>
            <a:ext cx="419630" cy="420376"/>
          </a:xfrm>
          <a:prstGeom prst="ellipse">
            <a:avLst/>
          </a:prstGeom>
          <a:solidFill>
            <a:srgbClr val="39A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463"/>
          </a:p>
        </p:txBody>
      </p:sp>
      <p:sp>
        <p:nvSpPr>
          <p:cNvPr id="26" name="Rectángulo 25"/>
          <p:cNvSpPr/>
          <p:nvPr/>
        </p:nvSpPr>
        <p:spPr>
          <a:xfrm flipH="1">
            <a:off x="6216100" y="4635142"/>
            <a:ext cx="5604746" cy="428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3E7F45"/>
              </a:buClr>
            </a:pPr>
            <a:r>
              <a:rPr lang="es-ES" altLang="es-ES" sz="1625" b="1" dirty="0" smtClean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Controles sobre proyectos IA</a:t>
            </a:r>
            <a:endParaRPr lang="es-ES" altLang="es-ES" sz="1625" b="1" dirty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</p:txBody>
      </p:sp>
      <p:sp>
        <p:nvSpPr>
          <p:cNvPr id="27" name="Elipse 26"/>
          <p:cNvSpPr/>
          <p:nvPr/>
        </p:nvSpPr>
        <p:spPr>
          <a:xfrm flipH="1">
            <a:off x="5755848" y="4699429"/>
            <a:ext cx="419630" cy="420376"/>
          </a:xfrm>
          <a:prstGeom prst="ellipse">
            <a:avLst/>
          </a:prstGeom>
          <a:solidFill>
            <a:srgbClr val="39A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463"/>
          </a:p>
        </p:txBody>
      </p:sp>
      <p:cxnSp>
        <p:nvCxnSpPr>
          <p:cNvPr id="28" name="Conector recto 27"/>
          <p:cNvCxnSpPr/>
          <p:nvPr/>
        </p:nvCxnSpPr>
        <p:spPr>
          <a:xfrm>
            <a:off x="6085553" y="6157983"/>
            <a:ext cx="5636808" cy="277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 flipV="1">
            <a:off x="6003129" y="5583846"/>
            <a:ext cx="5719232" cy="1647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ipse 29"/>
          <p:cNvSpPr/>
          <p:nvPr/>
        </p:nvSpPr>
        <p:spPr>
          <a:xfrm flipH="1">
            <a:off x="5755848" y="5280046"/>
            <a:ext cx="419630" cy="420376"/>
          </a:xfrm>
          <a:prstGeom prst="ellipse">
            <a:avLst/>
          </a:prstGeom>
          <a:solidFill>
            <a:srgbClr val="39A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463"/>
          </a:p>
        </p:txBody>
      </p:sp>
      <p:sp>
        <p:nvSpPr>
          <p:cNvPr id="31" name="Rectángulo 30"/>
          <p:cNvSpPr/>
          <p:nvPr/>
        </p:nvSpPr>
        <p:spPr>
          <a:xfrm flipH="1">
            <a:off x="6214792" y="5179289"/>
            <a:ext cx="5604746" cy="428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3E7F45"/>
              </a:buClr>
            </a:pPr>
            <a:r>
              <a:rPr lang="es-ES" altLang="es-ES" sz="1625" b="1" dirty="0" smtClean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Medidas obsolescencia</a:t>
            </a:r>
            <a:endParaRPr lang="es-ES" altLang="es-ES" sz="1625" b="1" dirty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</p:txBody>
      </p:sp>
      <p:sp>
        <p:nvSpPr>
          <p:cNvPr id="32" name="Rectángulo 31"/>
          <p:cNvSpPr/>
          <p:nvPr/>
        </p:nvSpPr>
        <p:spPr>
          <a:xfrm flipH="1">
            <a:off x="6194699" y="4079787"/>
            <a:ext cx="2530949" cy="4674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rgbClr val="3E7F45"/>
              </a:buClr>
            </a:pPr>
            <a:r>
              <a:rPr lang="es-ES" altLang="es-ES" sz="1625" b="1" dirty="0" smtClean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Proyectos críticos por tema</a:t>
            </a:r>
            <a:endParaRPr lang="es-ES" altLang="es-ES" sz="1625" b="1" dirty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</p:txBody>
      </p:sp>
      <p:sp>
        <p:nvSpPr>
          <p:cNvPr id="33" name="Elipse 32"/>
          <p:cNvSpPr/>
          <p:nvPr/>
        </p:nvSpPr>
        <p:spPr>
          <a:xfrm flipH="1">
            <a:off x="5775069" y="5806183"/>
            <a:ext cx="419630" cy="420376"/>
          </a:xfrm>
          <a:prstGeom prst="ellipse">
            <a:avLst/>
          </a:prstGeom>
          <a:solidFill>
            <a:srgbClr val="39A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463"/>
          </a:p>
        </p:txBody>
      </p:sp>
      <p:sp>
        <p:nvSpPr>
          <p:cNvPr id="36" name="Rectángulo 35"/>
          <p:cNvSpPr/>
          <p:nvPr/>
        </p:nvSpPr>
        <p:spPr>
          <a:xfrm flipH="1">
            <a:off x="6214792" y="5736056"/>
            <a:ext cx="664606" cy="4287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rgbClr val="3E7F45"/>
              </a:buClr>
            </a:pPr>
            <a:r>
              <a:rPr lang="es-ES" altLang="es-ES" sz="1625" b="1" dirty="0" smtClean="0">
                <a:solidFill>
                  <a:schemeClr val="bg2">
                    <a:lumMod val="25000"/>
                  </a:schemeClr>
                </a:solidFill>
                <a:cs typeface="Arial" charset="0"/>
              </a:rPr>
              <a:t>Otros</a:t>
            </a:r>
            <a:endParaRPr lang="es-ES" altLang="es-ES" sz="1625" b="1" dirty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</p:txBody>
      </p:sp>
      <p:pic>
        <p:nvPicPr>
          <p:cNvPr id="37" name="Imagen 36"/>
          <p:cNvPicPr/>
          <p:nvPr/>
        </p:nvPicPr>
        <p:blipFill rotWithShape="1">
          <a:blip r:embed="rId3"/>
          <a:srcRect l="63408" t="31698" r="21005" b="22923"/>
          <a:stretch/>
        </p:blipFill>
        <p:spPr bwMode="auto">
          <a:xfrm>
            <a:off x="5675312" y="237393"/>
            <a:ext cx="3336713" cy="315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Imagen 37"/>
          <p:cNvPicPr/>
          <p:nvPr/>
        </p:nvPicPr>
        <p:blipFill rotWithShape="1">
          <a:blip r:embed="rId3"/>
          <a:srcRect l="63408" t="31698" r="21005" b="22923"/>
          <a:stretch/>
        </p:blipFill>
        <p:spPr bwMode="auto">
          <a:xfrm>
            <a:off x="8046744" y="562552"/>
            <a:ext cx="3519945" cy="3134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371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dondear rectángulo de esquina sencilla 14"/>
          <p:cNvSpPr/>
          <p:nvPr/>
        </p:nvSpPr>
        <p:spPr>
          <a:xfrm rot="16200000" flipV="1">
            <a:off x="-189246" y="178297"/>
            <a:ext cx="5718473" cy="5361879"/>
          </a:xfrm>
          <a:prstGeom prst="round1Rect">
            <a:avLst>
              <a:gd name="adj" fmla="val 12053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449629" y="328899"/>
            <a:ext cx="1370207" cy="137020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514329" y="1431819"/>
            <a:ext cx="36026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600" dirty="0" smtClean="0">
                <a:solidFill>
                  <a:schemeClr val="bg1"/>
                </a:solidFill>
              </a:rPr>
              <a:t>Herramientas de SIGEN para el Control </a:t>
            </a:r>
            <a:r>
              <a:rPr lang="es-AR" sz="3600" dirty="0">
                <a:solidFill>
                  <a:schemeClr val="bg1"/>
                </a:solidFill>
              </a:rPr>
              <a:t>Interno </a:t>
            </a:r>
            <a:endParaRPr lang="es-AR" sz="3600" dirty="0" smtClean="0">
              <a:solidFill>
                <a:schemeClr val="bg1"/>
              </a:solidFill>
            </a:endParaRPr>
          </a:p>
          <a:p>
            <a:r>
              <a:rPr lang="es-AR" sz="3600" dirty="0" smtClean="0">
                <a:solidFill>
                  <a:schemeClr val="bg1"/>
                </a:solidFill>
              </a:rPr>
              <a:t>de </a:t>
            </a:r>
            <a:r>
              <a:rPr lang="es-AR" sz="3600" dirty="0">
                <a:solidFill>
                  <a:schemeClr val="bg1"/>
                </a:solidFill>
              </a:rPr>
              <a:t>la Tecnología </a:t>
            </a:r>
            <a:endParaRPr lang="es-AR" sz="3600" dirty="0" smtClean="0">
              <a:solidFill>
                <a:schemeClr val="bg1"/>
              </a:solidFill>
            </a:endParaRPr>
          </a:p>
          <a:p>
            <a:r>
              <a:rPr lang="es-AR" sz="3600" dirty="0" smtClean="0">
                <a:solidFill>
                  <a:schemeClr val="bg1"/>
                </a:solidFill>
              </a:rPr>
              <a:t>de </a:t>
            </a:r>
            <a:r>
              <a:rPr lang="es-AR" sz="3600" dirty="0">
                <a:solidFill>
                  <a:schemeClr val="bg1"/>
                </a:solidFill>
              </a:rPr>
              <a:t>la Información</a:t>
            </a:r>
          </a:p>
        </p:txBody>
      </p:sp>
      <p:sp>
        <p:nvSpPr>
          <p:cNvPr id="16" name="Redondear rectángulo de esquina sencilla 15"/>
          <p:cNvSpPr/>
          <p:nvPr/>
        </p:nvSpPr>
        <p:spPr>
          <a:xfrm rot="16200000" flipV="1">
            <a:off x="1630973" y="-1630974"/>
            <a:ext cx="6858000" cy="10119946"/>
          </a:xfrm>
          <a:prstGeom prst="round1Rect">
            <a:avLst>
              <a:gd name="adj" fmla="val 12053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460578" y="328899"/>
            <a:ext cx="1370207" cy="1370207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685799" y="1530523"/>
            <a:ext cx="86076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" sz="3600" dirty="0" smtClean="0">
                <a:solidFill>
                  <a:schemeClr val="bg1"/>
                </a:solidFill>
              </a:rPr>
              <a:t>(3) </a:t>
            </a:r>
            <a:r>
              <a:rPr lang="es-AR" sz="36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Auditorías</a:t>
            </a:r>
            <a:r>
              <a:rPr lang="es-AR" sz="36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s-AR" sz="36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análisis de datos </a:t>
            </a:r>
            <a:r>
              <a:rPr lang="es-AR" sz="36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realizadas por especialistas técnicos de SIGEN</a:t>
            </a:r>
          </a:p>
          <a:p>
            <a:pPr lvl="1"/>
            <a:endParaRPr lang="es-ES" sz="3600" dirty="0" smtClean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s-AR" sz="3600" dirty="0" smtClean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93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dondear rectángulo de esquina sencilla 1"/>
          <p:cNvSpPr/>
          <p:nvPr/>
        </p:nvSpPr>
        <p:spPr>
          <a:xfrm rot="16200000" flipV="1">
            <a:off x="-781798" y="1423816"/>
            <a:ext cx="6215973" cy="4652392"/>
          </a:xfrm>
          <a:prstGeom prst="round1Rect">
            <a:avLst>
              <a:gd name="adj" fmla="val 12053"/>
            </a:avLst>
          </a:prstGeom>
          <a:gradFill>
            <a:gsLst>
              <a:gs pos="0">
                <a:srgbClr val="39A87F">
                  <a:shade val="30000"/>
                  <a:satMod val="115000"/>
                </a:srgbClr>
              </a:gs>
              <a:gs pos="50000">
                <a:srgbClr val="39A87F">
                  <a:shade val="67500"/>
                  <a:satMod val="115000"/>
                </a:srgbClr>
              </a:gs>
              <a:gs pos="100000">
                <a:srgbClr val="39A87F">
                  <a:shade val="100000"/>
                  <a:satMod val="115000"/>
                </a:srgbClr>
              </a:gs>
            </a:gsLst>
            <a:lin ang="135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Redondear rectángulo de esquina sencilla 2"/>
          <p:cNvSpPr/>
          <p:nvPr/>
        </p:nvSpPr>
        <p:spPr>
          <a:xfrm>
            <a:off x="4652386" y="1300900"/>
            <a:ext cx="7539614" cy="5557100"/>
          </a:xfrm>
          <a:prstGeom prst="round1Rect">
            <a:avLst>
              <a:gd name="adj" fmla="val 15673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" name="3 CuadroTexto"/>
          <p:cNvSpPr txBox="1"/>
          <p:nvPr/>
        </p:nvSpPr>
        <p:spPr>
          <a:xfrm>
            <a:off x="670726" y="1037034"/>
            <a:ext cx="35518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2800" dirty="0">
                <a:solidFill>
                  <a:schemeClr val="bg1"/>
                </a:solidFill>
              </a:rPr>
              <a:t>Cómo encaramos</a:t>
            </a:r>
          </a:p>
          <a:p>
            <a:pPr lvl="0"/>
            <a:r>
              <a:rPr lang="es-ES" sz="2800" dirty="0">
                <a:solidFill>
                  <a:schemeClr val="bg1"/>
                </a:solidFill>
              </a:rPr>
              <a:t>el control de las </a:t>
            </a:r>
            <a:r>
              <a:rPr lang="es-ES" sz="2800" dirty="0" err="1">
                <a:solidFill>
                  <a:schemeClr val="bg1"/>
                </a:solidFill>
              </a:rPr>
              <a:t>TICs</a:t>
            </a:r>
            <a:endParaRPr lang="es-ES" sz="2800" dirty="0">
              <a:solidFill>
                <a:schemeClr val="bg1"/>
              </a:solidFill>
            </a:endParaRPr>
          </a:p>
          <a:p>
            <a:endParaRPr lang="es-AR" sz="2800" b="1" dirty="0">
              <a:solidFill>
                <a:schemeClr val="bg1"/>
              </a:solidFill>
            </a:endParaRPr>
          </a:p>
        </p:txBody>
      </p:sp>
      <p:sp>
        <p:nvSpPr>
          <p:cNvPr id="5" name="9 CuadroTexto"/>
          <p:cNvSpPr txBox="1"/>
          <p:nvPr/>
        </p:nvSpPr>
        <p:spPr>
          <a:xfrm>
            <a:off x="4893349" y="1520924"/>
            <a:ext cx="6635631" cy="4851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s-AR" sz="1625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ts val="2194"/>
              </a:lnSpc>
              <a:buFont typeface="+mj-lt"/>
              <a:buAutoNum type="arabicPeriod"/>
            </a:pPr>
            <a:r>
              <a:rPr lang="es-AR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Regulación</a:t>
            </a:r>
            <a:r>
              <a:rPr lang="es-AR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mediante normativa de control interno </a:t>
            </a:r>
            <a:r>
              <a:rPr lang="es-AR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Res</a:t>
            </a:r>
            <a:r>
              <a:rPr lang="es-AR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87/2022 SIGEN y programas de auditoría guía</a:t>
            </a:r>
            <a:r>
              <a:rPr lang="es-AR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800100" lvl="1" indent="-342900">
              <a:lnSpc>
                <a:spcPts val="2194"/>
              </a:lnSpc>
              <a:buFont typeface="+mj-lt"/>
              <a:buAutoNum type="arabicPeriod"/>
            </a:pPr>
            <a:endParaRPr lang="es-AR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ts val="2194"/>
              </a:lnSpc>
              <a:buFont typeface="+mj-lt"/>
              <a:buAutoNum type="arabicPeriod"/>
            </a:pPr>
            <a:r>
              <a:rPr lang="es-AR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Auditorías horizontales </a:t>
            </a:r>
            <a:r>
              <a:rPr lang="es-AR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coordinando a las UAI </a:t>
            </a:r>
            <a:r>
              <a:rPr lang="es-AR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 base a programas de auditoría “ad hoc” sobre temas de mayor riesgo</a:t>
            </a:r>
            <a:r>
              <a:rPr lang="es-AR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800100" lvl="1" indent="-342900">
              <a:lnSpc>
                <a:spcPts val="2194"/>
              </a:lnSpc>
              <a:buFont typeface="+mj-lt"/>
              <a:buAutoNum type="arabicPeriod"/>
            </a:pPr>
            <a:endParaRPr lang="es-AR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ts val="2194"/>
              </a:lnSpc>
              <a:buFont typeface="+mj-lt"/>
              <a:buAutoNum type="arabicPeriod"/>
            </a:pPr>
            <a:r>
              <a:rPr lang="es-AR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Auditorías</a:t>
            </a:r>
            <a:r>
              <a:rPr lang="es-AR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s-AR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análisis de datos </a:t>
            </a:r>
            <a:r>
              <a:rPr lang="es-AR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realizadas por especialistas técnicos</a:t>
            </a:r>
            <a:r>
              <a:rPr lang="es-AR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800100" lvl="1" indent="-342900">
              <a:lnSpc>
                <a:spcPts val="2194"/>
              </a:lnSpc>
              <a:buFont typeface="+mj-lt"/>
              <a:buAutoNum type="arabicPeriod"/>
            </a:pPr>
            <a:endParaRPr lang="es-AR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ts val="2194"/>
              </a:lnSpc>
              <a:buFont typeface="+mj-lt"/>
              <a:buAutoNum type="arabicPeriod"/>
            </a:pPr>
            <a:r>
              <a:rPr lang="es-AR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Organismo </a:t>
            </a:r>
            <a:r>
              <a:rPr lang="es-AR" b="1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auditante</a:t>
            </a:r>
            <a:r>
              <a:rPr lang="es-AR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 Firma Digital </a:t>
            </a:r>
            <a:r>
              <a:rPr lang="es-AR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 la Argentina. </a:t>
            </a:r>
            <a:endParaRPr lang="es-AR" dirty="0" smtClean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ts val="2194"/>
              </a:lnSpc>
              <a:buFont typeface="+mj-lt"/>
              <a:buAutoNum type="arabicPeriod"/>
            </a:pPr>
            <a:endParaRPr lang="es-AR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ts val="2194"/>
              </a:lnSpc>
              <a:buFont typeface="+mj-lt"/>
              <a:buAutoNum type="arabicPeriod"/>
            </a:pPr>
            <a:r>
              <a:rPr lang="es-AR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Capacitación</a:t>
            </a:r>
            <a:r>
              <a:rPr lang="es-AR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y formación de auditores</a:t>
            </a:r>
            <a:r>
              <a:rPr lang="es-AR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800100" lvl="1" indent="-342900">
              <a:lnSpc>
                <a:spcPts val="2194"/>
              </a:lnSpc>
              <a:buFont typeface="+mj-lt"/>
              <a:buAutoNum type="arabicPeriod"/>
            </a:pPr>
            <a:endParaRPr lang="es-AR" dirty="0" smtClean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ts val="2194"/>
              </a:lnSpc>
              <a:buFont typeface="+mj-lt"/>
              <a:buAutoNum type="arabicPeriod"/>
            </a:pPr>
            <a:r>
              <a:rPr lang="es-AR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Participación en innovaciones para el control.</a:t>
            </a:r>
            <a:endParaRPr lang="es-AR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AR" sz="813" b="1" dirty="0">
              <a:solidFill>
                <a:schemeClr val="bg1"/>
              </a:solidFill>
            </a:endParaRPr>
          </a:p>
        </p:txBody>
      </p:sp>
      <p:sp>
        <p:nvSpPr>
          <p:cNvPr id="6" name="Redondear rectángulo de esquina sencilla 5"/>
          <p:cNvSpPr/>
          <p:nvPr/>
        </p:nvSpPr>
        <p:spPr>
          <a:xfrm>
            <a:off x="-7" y="2315183"/>
            <a:ext cx="3726514" cy="4542815"/>
          </a:xfrm>
          <a:prstGeom prst="round1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7248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dondear rectángulo de esquina sencilla 14"/>
          <p:cNvSpPr/>
          <p:nvPr/>
        </p:nvSpPr>
        <p:spPr>
          <a:xfrm rot="16200000" flipV="1">
            <a:off x="-189246" y="178297"/>
            <a:ext cx="5718473" cy="5361879"/>
          </a:xfrm>
          <a:prstGeom prst="round1Rect">
            <a:avLst>
              <a:gd name="adj" fmla="val 12053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449629" y="328899"/>
            <a:ext cx="1370207" cy="137020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514329" y="1431819"/>
            <a:ext cx="36026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600" dirty="0" smtClean="0">
                <a:solidFill>
                  <a:schemeClr val="bg1"/>
                </a:solidFill>
              </a:rPr>
              <a:t>Herramientas de SIGEN para el Control </a:t>
            </a:r>
            <a:r>
              <a:rPr lang="es-AR" sz="3600" dirty="0">
                <a:solidFill>
                  <a:schemeClr val="bg1"/>
                </a:solidFill>
              </a:rPr>
              <a:t>Interno </a:t>
            </a:r>
            <a:endParaRPr lang="es-AR" sz="3600" dirty="0" smtClean="0">
              <a:solidFill>
                <a:schemeClr val="bg1"/>
              </a:solidFill>
            </a:endParaRPr>
          </a:p>
          <a:p>
            <a:r>
              <a:rPr lang="es-AR" sz="3600" dirty="0" smtClean="0">
                <a:solidFill>
                  <a:schemeClr val="bg1"/>
                </a:solidFill>
              </a:rPr>
              <a:t>de </a:t>
            </a:r>
            <a:r>
              <a:rPr lang="es-AR" sz="3600" dirty="0">
                <a:solidFill>
                  <a:schemeClr val="bg1"/>
                </a:solidFill>
              </a:rPr>
              <a:t>la Tecnología </a:t>
            </a:r>
            <a:endParaRPr lang="es-AR" sz="3600" dirty="0" smtClean="0">
              <a:solidFill>
                <a:schemeClr val="bg1"/>
              </a:solidFill>
            </a:endParaRPr>
          </a:p>
          <a:p>
            <a:r>
              <a:rPr lang="es-AR" sz="3600" dirty="0" smtClean="0">
                <a:solidFill>
                  <a:schemeClr val="bg1"/>
                </a:solidFill>
              </a:rPr>
              <a:t>de </a:t>
            </a:r>
            <a:r>
              <a:rPr lang="es-AR" sz="3600" dirty="0">
                <a:solidFill>
                  <a:schemeClr val="bg1"/>
                </a:solidFill>
              </a:rPr>
              <a:t>la Información</a:t>
            </a:r>
          </a:p>
        </p:txBody>
      </p:sp>
      <p:sp>
        <p:nvSpPr>
          <p:cNvPr id="16" name="Redondear rectángulo de esquina sencilla 15"/>
          <p:cNvSpPr/>
          <p:nvPr/>
        </p:nvSpPr>
        <p:spPr>
          <a:xfrm rot="16200000" flipV="1">
            <a:off x="1630973" y="-1630974"/>
            <a:ext cx="6858000" cy="10119946"/>
          </a:xfrm>
          <a:prstGeom prst="round1Rect">
            <a:avLst>
              <a:gd name="adj" fmla="val 12053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460578" y="328899"/>
            <a:ext cx="1370207" cy="1370207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685799" y="1530523"/>
            <a:ext cx="860766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es-AR" sz="3600" dirty="0" smtClean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s-AR" sz="36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(4) Organismo </a:t>
            </a:r>
            <a:r>
              <a:rPr lang="es-AR" sz="36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auditante de Firma Digital </a:t>
            </a:r>
            <a:r>
              <a:rPr lang="es-AR" sz="36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 la Argentina - Ley 25.506</a:t>
            </a:r>
          </a:p>
        </p:txBody>
      </p:sp>
    </p:spTree>
    <p:extLst>
      <p:ext uri="{BB962C8B-B14F-4D97-AF65-F5344CB8AC3E}">
        <p14:creationId xmlns:p14="http://schemas.microsoft.com/office/powerpoint/2010/main" val="412784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dondear rectángulo de esquina sencilla 14"/>
          <p:cNvSpPr/>
          <p:nvPr/>
        </p:nvSpPr>
        <p:spPr>
          <a:xfrm rot="16200000" flipV="1">
            <a:off x="-189246" y="178297"/>
            <a:ext cx="5718473" cy="5361879"/>
          </a:xfrm>
          <a:prstGeom prst="round1Rect">
            <a:avLst>
              <a:gd name="adj" fmla="val 12053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449629" y="328899"/>
            <a:ext cx="1370207" cy="137020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514329" y="1431819"/>
            <a:ext cx="36026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600" dirty="0" smtClean="0">
                <a:solidFill>
                  <a:schemeClr val="bg1"/>
                </a:solidFill>
              </a:rPr>
              <a:t>Herramientas de SIGEN para el Control </a:t>
            </a:r>
            <a:r>
              <a:rPr lang="es-AR" sz="3600" dirty="0">
                <a:solidFill>
                  <a:schemeClr val="bg1"/>
                </a:solidFill>
              </a:rPr>
              <a:t>Interno </a:t>
            </a:r>
            <a:endParaRPr lang="es-AR" sz="3600" dirty="0" smtClean="0">
              <a:solidFill>
                <a:schemeClr val="bg1"/>
              </a:solidFill>
            </a:endParaRPr>
          </a:p>
          <a:p>
            <a:r>
              <a:rPr lang="es-AR" sz="3600" dirty="0" smtClean="0">
                <a:solidFill>
                  <a:schemeClr val="bg1"/>
                </a:solidFill>
              </a:rPr>
              <a:t>de </a:t>
            </a:r>
            <a:r>
              <a:rPr lang="es-AR" sz="3600" dirty="0">
                <a:solidFill>
                  <a:schemeClr val="bg1"/>
                </a:solidFill>
              </a:rPr>
              <a:t>la Tecnología </a:t>
            </a:r>
            <a:endParaRPr lang="es-AR" sz="3600" dirty="0" smtClean="0">
              <a:solidFill>
                <a:schemeClr val="bg1"/>
              </a:solidFill>
            </a:endParaRPr>
          </a:p>
          <a:p>
            <a:r>
              <a:rPr lang="es-AR" sz="3600" dirty="0" smtClean="0">
                <a:solidFill>
                  <a:schemeClr val="bg1"/>
                </a:solidFill>
              </a:rPr>
              <a:t>de </a:t>
            </a:r>
            <a:r>
              <a:rPr lang="es-AR" sz="3600" dirty="0">
                <a:solidFill>
                  <a:schemeClr val="bg1"/>
                </a:solidFill>
              </a:rPr>
              <a:t>la Información</a:t>
            </a:r>
          </a:p>
        </p:txBody>
      </p:sp>
      <p:sp>
        <p:nvSpPr>
          <p:cNvPr id="16" name="Redondear rectángulo de esquina sencilla 15"/>
          <p:cNvSpPr/>
          <p:nvPr/>
        </p:nvSpPr>
        <p:spPr>
          <a:xfrm rot="16200000" flipV="1">
            <a:off x="-720970" y="720968"/>
            <a:ext cx="6858000" cy="5416062"/>
          </a:xfrm>
          <a:prstGeom prst="round1Rect">
            <a:avLst>
              <a:gd name="adj" fmla="val 12053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460578" y="328899"/>
            <a:ext cx="1370207" cy="1370207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905607" y="1530523"/>
            <a:ext cx="42222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" sz="3600" dirty="0" smtClean="0">
                <a:solidFill>
                  <a:schemeClr val="bg1"/>
                </a:solidFill>
              </a:rPr>
              <a:t>(5) </a:t>
            </a:r>
            <a:r>
              <a:rPr lang="es-AR" sz="3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Capacitación y formación de </a:t>
            </a:r>
            <a:r>
              <a:rPr lang="es-AR" sz="36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auditores a través de cursos dictados mediante ISCGP</a:t>
            </a:r>
            <a:endParaRPr lang="es-AR" sz="36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/>
          <p:nvPr/>
        </p:nvPicPr>
        <p:blipFill rotWithShape="1">
          <a:blip r:embed="rId3"/>
          <a:srcRect l="46950" t="24750" r="4859" b="60544"/>
          <a:stretch/>
        </p:blipFill>
        <p:spPr bwMode="auto">
          <a:xfrm>
            <a:off x="5806908" y="742865"/>
            <a:ext cx="5930320" cy="1575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/>
          <p:cNvPicPr/>
          <p:nvPr/>
        </p:nvPicPr>
        <p:blipFill rotWithShape="1">
          <a:blip r:embed="rId3"/>
          <a:srcRect l="46950" t="58088" r="4859" b="21177"/>
          <a:stretch/>
        </p:blipFill>
        <p:spPr bwMode="auto">
          <a:xfrm>
            <a:off x="6033514" y="2179259"/>
            <a:ext cx="5229595" cy="1131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1032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dondear rectángulo de esquina sencilla 14"/>
          <p:cNvSpPr/>
          <p:nvPr/>
        </p:nvSpPr>
        <p:spPr>
          <a:xfrm rot="16200000" flipV="1">
            <a:off x="-189246" y="178297"/>
            <a:ext cx="5718473" cy="5361879"/>
          </a:xfrm>
          <a:prstGeom prst="round1Rect">
            <a:avLst>
              <a:gd name="adj" fmla="val 12053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449629" y="328899"/>
            <a:ext cx="1370207" cy="137020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514329" y="1431819"/>
            <a:ext cx="36026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600" dirty="0" smtClean="0">
                <a:solidFill>
                  <a:schemeClr val="bg1"/>
                </a:solidFill>
              </a:rPr>
              <a:t>Herramientas de SIGEN para el Control </a:t>
            </a:r>
            <a:r>
              <a:rPr lang="es-AR" sz="3600" dirty="0">
                <a:solidFill>
                  <a:schemeClr val="bg1"/>
                </a:solidFill>
              </a:rPr>
              <a:t>Interno </a:t>
            </a:r>
            <a:endParaRPr lang="es-AR" sz="3600" dirty="0" smtClean="0">
              <a:solidFill>
                <a:schemeClr val="bg1"/>
              </a:solidFill>
            </a:endParaRPr>
          </a:p>
          <a:p>
            <a:r>
              <a:rPr lang="es-AR" sz="3600" dirty="0" smtClean="0">
                <a:solidFill>
                  <a:schemeClr val="bg1"/>
                </a:solidFill>
              </a:rPr>
              <a:t>de </a:t>
            </a:r>
            <a:r>
              <a:rPr lang="es-AR" sz="3600" dirty="0">
                <a:solidFill>
                  <a:schemeClr val="bg1"/>
                </a:solidFill>
              </a:rPr>
              <a:t>la Tecnología </a:t>
            </a:r>
            <a:endParaRPr lang="es-AR" sz="3600" dirty="0" smtClean="0">
              <a:solidFill>
                <a:schemeClr val="bg1"/>
              </a:solidFill>
            </a:endParaRPr>
          </a:p>
          <a:p>
            <a:r>
              <a:rPr lang="es-AR" sz="3600" dirty="0" smtClean="0">
                <a:solidFill>
                  <a:schemeClr val="bg1"/>
                </a:solidFill>
              </a:rPr>
              <a:t>de </a:t>
            </a:r>
            <a:r>
              <a:rPr lang="es-AR" sz="3600" dirty="0">
                <a:solidFill>
                  <a:schemeClr val="bg1"/>
                </a:solidFill>
              </a:rPr>
              <a:t>la Información</a:t>
            </a:r>
          </a:p>
        </p:txBody>
      </p:sp>
      <p:sp>
        <p:nvSpPr>
          <p:cNvPr id="16" name="Redondear rectángulo de esquina sencilla 15"/>
          <p:cNvSpPr/>
          <p:nvPr/>
        </p:nvSpPr>
        <p:spPr>
          <a:xfrm rot="16200000" flipV="1">
            <a:off x="1630973" y="-1630974"/>
            <a:ext cx="6858000" cy="10119946"/>
          </a:xfrm>
          <a:prstGeom prst="round1Rect">
            <a:avLst>
              <a:gd name="adj" fmla="val 12053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460578" y="328899"/>
            <a:ext cx="1370207" cy="1370207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685799" y="1530523"/>
            <a:ext cx="860766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es-AR" sz="3600" dirty="0" smtClean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s-AR" sz="36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(6) Participación en innovaciones para </a:t>
            </a:r>
            <a:r>
              <a:rPr lang="es-AR" sz="360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el control</a:t>
            </a:r>
            <a:endParaRPr lang="es-AR" sz="3600" dirty="0" smtClean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92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dondear rectángulo de esquina sencilla 14"/>
          <p:cNvSpPr/>
          <p:nvPr/>
        </p:nvSpPr>
        <p:spPr>
          <a:xfrm rot="16200000" flipV="1">
            <a:off x="-189246" y="178297"/>
            <a:ext cx="5718473" cy="5361879"/>
          </a:xfrm>
          <a:prstGeom prst="round1Rect">
            <a:avLst>
              <a:gd name="adj" fmla="val 12053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449629" y="328899"/>
            <a:ext cx="1370207" cy="137020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514329" y="1431819"/>
            <a:ext cx="36026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600" dirty="0" smtClean="0">
                <a:solidFill>
                  <a:schemeClr val="bg1"/>
                </a:solidFill>
              </a:rPr>
              <a:t>Herramientas de SIGEN para el Control </a:t>
            </a:r>
            <a:r>
              <a:rPr lang="es-AR" sz="3600" dirty="0">
                <a:solidFill>
                  <a:schemeClr val="bg1"/>
                </a:solidFill>
              </a:rPr>
              <a:t>Interno </a:t>
            </a:r>
            <a:endParaRPr lang="es-AR" sz="3600" dirty="0" smtClean="0">
              <a:solidFill>
                <a:schemeClr val="bg1"/>
              </a:solidFill>
            </a:endParaRPr>
          </a:p>
          <a:p>
            <a:r>
              <a:rPr lang="es-AR" sz="3600" dirty="0" smtClean="0">
                <a:solidFill>
                  <a:schemeClr val="bg1"/>
                </a:solidFill>
              </a:rPr>
              <a:t>de </a:t>
            </a:r>
            <a:r>
              <a:rPr lang="es-AR" sz="3600" dirty="0">
                <a:solidFill>
                  <a:schemeClr val="bg1"/>
                </a:solidFill>
              </a:rPr>
              <a:t>la Tecnología </a:t>
            </a:r>
            <a:endParaRPr lang="es-AR" sz="3600" dirty="0" smtClean="0">
              <a:solidFill>
                <a:schemeClr val="bg1"/>
              </a:solidFill>
            </a:endParaRPr>
          </a:p>
          <a:p>
            <a:r>
              <a:rPr lang="es-AR" sz="3600" dirty="0" smtClean="0">
                <a:solidFill>
                  <a:schemeClr val="bg1"/>
                </a:solidFill>
              </a:rPr>
              <a:t>de </a:t>
            </a:r>
            <a:r>
              <a:rPr lang="es-AR" sz="3600" dirty="0">
                <a:solidFill>
                  <a:schemeClr val="bg1"/>
                </a:solidFill>
              </a:rPr>
              <a:t>la Información</a:t>
            </a:r>
          </a:p>
        </p:txBody>
      </p:sp>
      <p:sp>
        <p:nvSpPr>
          <p:cNvPr id="16" name="Redondear rectángulo de esquina sencilla 15"/>
          <p:cNvSpPr/>
          <p:nvPr/>
        </p:nvSpPr>
        <p:spPr>
          <a:xfrm rot="16200000" flipV="1">
            <a:off x="-720970" y="720968"/>
            <a:ext cx="6858000" cy="5416062"/>
          </a:xfrm>
          <a:prstGeom prst="round1Rect">
            <a:avLst>
              <a:gd name="adj" fmla="val 12053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460578" y="328899"/>
            <a:ext cx="1370207" cy="1370207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5116956" y="2894723"/>
            <a:ext cx="63743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" sz="3600" dirty="0" smtClean="0">
                <a:solidFill>
                  <a:schemeClr val="tx2"/>
                </a:solidFill>
              </a:rPr>
              <a:t>mvarela@sigen.gob.ar</a:t>
            </a:r>
            <a:endParaRPr lang="es-AR" sz="3600" dirty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42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/>
          <p:cNvSpPr/>
          <p:nvPr/>
        </p:nvSpPr>
        <p:spPr>
          <a:xfrm>
            <a:off x="0" y="5718474"/>
            <a:ext cx="12229842" cy="1139530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rgbClr val="00206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369" t="481" r="13118" b="443"/>
          <a:stretch/>
        </p:blipFill>
        <p:spPr>
          <a:xfrm>
            <a:off x="4811449" y="0"/>
            <a:ext cx="7418393" cy="5723026"/>
          </a:xfrm>
          <a:prstGeom prst="rect">
            <a:avLst/>
          </a:prstGeom>
        </p:spPr>
      </p:pic>
      <p:sp>
        <p:nvSpPr>
          <p:cNvPr id="15" name="Redondear rectángulo de esquina sencilla 14"/>
          <p:cNvSpPr/>
          <p:nvPr/>
        </p:nvSpPr>
        <p:spPr>
          <a:xfrm rot="16200000" flipV="1">
            <a:off x="-189246" y="178297"/>
            <a:ext cx="5718473" cy="5361879"/>
          </a:xfrm>
          <a:prstGeom prst="round1Rect">
            <a:avLst>
              <a:gd name="adj" fmla="val 12053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449629" y="328899"/>
            <a:ext cx="1370207" cy="1370207"/>
          </a:xfrm>
          <a:prstGeom prst="rect">
            <a:avLst/>
          </a:prstGeom>
        </p:spPr>
      </p:pic>
      <p:sp>
        <p:nvSpPr>
          <p:cNvPr id="12" name="Redondear rectángulo de esquina sencilla 11"/>
          <p:cNvSpPr/>
          <p:nvPr/>
        </p:nvSpPr>
        <p:spPr>
          <a:xfrm>
            <a:off x="0" y="4462148"/>
            <a:ext cx="5959301" cy="1256326"/>
          </a:xfrm>
          <a:prstGeom prst="round1Rect">
            <a:avLst>
              <a:gd name="adj" fmla="val 47898"/>
            </a:avLst>
          </a:prstGeom>
          <a:gradFill flip="none" rotWithShape="1">
            <a:gsLst>
              <a:gs pos="0">
                <a:srgbClr val="39A87F">
                  <a:shade val="30000"/>
                  <a:satMod val="115000"/>
                </a:srgbClr>
              </a:gs>
              <a:gs pos="50000">
                <a:srgbClr val="39A87F">
                  <a:shade val="67500"/>
                  <a:satMod val="115000"/>
                </a:srgbClr>
              </a:gs>
              <a:gs pos="100000">
                <a:srgbClr val="39A87F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/>
              <a:t>                       </a:t>
            </a:r>
            <a:endParaRPr lang="es-AR" dirty="0"/>
          </a:p>
        </p:txBody>
      </p:sp>
      <p:sp>
        <p:nvSpPr>
          <p:cNvPr id="3" name="Rectángulo 2"/>
          <p:cNvSpPr/>
          <p:nvPr/>
        </p:nvSpPr>
        <p:spPr>
          <a:xfrm>
            <a:off x="1514329" y="1431819"/>
            <a:ext cx="36026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600" dirty="0" smtClean="0">
                <a:solidFill>
                  <a:schemeClr val="bg1"/>
                </a:solidFill>
              </a:rPr>
              <a:t>Herramientas de SIGEN para el Control </a:t>
            </a:r>
            <a:r>
              <a:rPr lang="es-AR" sz="3600" dirty="0">
                <a:solidFill>
                  <a:schemeClr val="bg1"/>
                </a:solidFill>
              </a:rPr>
              <a:t>Interno </a:t>
            </a:r>
            <a:endParaRPr lang="es-AR" sz="3600" dirty="0" smtClean="0">
              <a:solidFill>
                <a:schemeClr val="bg1"/>
              </a:solidFill>
            </a:endParaRPr>
          </a:p>
          <a:p>
            <a:r>
              <a:rPr lang="es-AR" sz="3600" dirty="0" smtClean="0">
                <a:solidFill>
                  <a:schemeClr val="bg1"/>
                </a:solidFill>
              </a:rPr>
              <a:t>de </a:t>
            </a:r>
            <a:r>
              <a:rPr lang="es-AR" sz="3600" dirty="0">
                <a:solidFill>
                  <a:schemeClr val="bg1"/>
                </a:solidFill>
              </a:rPr>
              <a:t>la Tecnología </a:t>
            </a:r>
            <a:endParaRPr lang="es-AR" sz="3600" dirty="0" smtClean="0">
              <a:solidFill>
                <a:schemeClr val="bg1"/>
              </a:solidFill>
            </a:endParaRPr>
          </a:p>
          <a:p>
            <a:r>
              <a:rPr lang="es-AR" sz="3600" dirty="0" smtClean="0">
                <a:solidFill>
                  <a:schemeClr val="bg1"/>
                </a:solidFill>
              </a:rPr>
              <a:t>de </a:t>
            </a:r>
            <a:r>
              <a:rPr lang="es-AR" sz="3600" dirty="0">
                <a:solidFill>
                  <a:schemeClr val="bg1"/>
                </a:solidFill>
              </a:rPr>
              <a:t>la Información</a:t>
            </a:r>
          </a:p>
        </p:txBody>
      </p:sp>
      <p:sp>
        <p:nvSpPr>
          <p:cNvPr id="18" name="Redondear rectángulo de esquina sencilla 17"/>
          <p:cNvSpPr/>
          <p:nvPr/>
        </p:nvSpPr>
        <p:spPr>
          <a:xfrm flipH="1">
            <a:off x="9805010" y="6353485"/>
            <a:ext cx="2424830" cy="504515"/>
          </a:xfrm>
          <a:prstGeom prst="round1Rect">
            <a:avLst>
              <a:gd name="adj" fmla="val 50000"/>
            </a:avLst>
          </a:prstGeom>
          <a:gradFill flip="none" rotWithShape="1">
            <a:gsLst>
              <a:gs pos="0">
                <a:srgbClr val="39A87F">
                  <a:shade val="30000"/>
                  <a:satMod val="115000"/>
                </a:srgbClr>
              </a:gs>
              <a:gs pos="50000">
                <a:srgbClr val="39A87F">
                  <a:shade val="67500"/>
                  <a:satMod val="115000"/>
                </a:srgbClr>
              </a:gs>
              <a:gs pos="100000">
                <a:srgbClr val="39A87F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9805011" y="6421076"/>
            <a:ext cx="19933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>
                <a:schemeClr val="bg1"/>
              </a:buClr>
            </a:pPr>
            <a:r>
              <a:rPr lang="es-ES" dirty="0" smtClean="0">
                <a:solidFill>
                  <a:schemeClr val="bg1"/>
                </a:solidFill>
              </a:rPr>
              <a:t>Septiembre 2025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0950" y="5716197"/>
            <a:ext cx="12229842" cy="1139530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rgbClr val="00206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6" name="Redondear rectángulo de esquina sencilla 15"/>
          <p:cNvSpPr/>
          <p:nvPr/>
        </p:nvSpPr>
        <p:spPr>
          <a:xfrm rot="16200000" flipV="1">
            <a:off x="-178297" y="178297"/>
            <a:ext cx="5718473" cy="5361879"/>
          </a:xfrm>
          <a:prstGeom prst="round1Rect">
            <a:avLst>
              <a:gd name="adj" fmla="val 12053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460578" y="328899"/>
            <a:ext cx="1370207" cy="1370207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1525278" y="1431819"/>
            <a:ext cx="36026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dirty="0" smtClean="0">
                <a:solidFill>
                  <a:schemeClr val="bg1"/>
                </a:solidFill>
              </a:rPr>
              <a:t>(1) Normas aprobadas por Res. SIGEN 87/2022</a:t>
            </a:r>
            <a:endParaRPr lang="es-A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4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dondear rectángulo de esquina sencilla 31"/>
          <p:cNvSpPr/>
          <p:nvPr/>
        </p:nvSpPr>
        <p:spPr>
          <a:xfrm flipH="1">
            <a:off x="1440146" y="4984570"/>
            <a:ext cx="10751850" cy="1873429"/>
          </a:xfrm>
          <a:prstGeom prst="round1Rect">
            <a:avLst>
              <a:gd name="adj" fmla="val 26641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>
            <a:off x="5379062" y="1148773"/>
            <a:ext cx="3035473" cy="2740136"/>
          </a:xfrm>
          <a:custGeom>
            <a:avLst/>
            <a:gdLst>
              <a:gd name="T0" fmla="*/ 3066 w 9904"/>
              <a:gd name="T1" fmla="*/ 8775 h 8922"/>
              <a:gd name="T2" fmla="*/ 1393 w 9904"/>
              <a:gd name="T3" fmla="*/ 7008 h 8922"/>
              <a:gd name="T4" fmla="*/ 172 w 9904"/>
              <a:gd name="T5" fmla="*/ 4775 h 8922"/>
              <a:gd name="T6" fmla="*/ 689 w 9904"/>
              <a:gd name="T7" fmla="*/ 3086 h 8922"/>
              <a:gd name="T8" fmla="*/ 1530 w 9904"/>
              <a:gd name="T9" fmla="*/ 1633 h 8922"/>
              <a:gd name="T10" fmla="*/ 4574 w 9904"/>
              <a:gd name="T11" fmla="*/ 89 h 8922"/>
              <a:gd name="T12" fmla="*/ 6856 w 9904"/>
              <a:gd name="T13" fmla="*/ 106 h 8922"/>
              <a:gd name="T14" fmla="*/ 8091 w 9904"/>
              <a:gd name="T15" fmla="*/ 1159 h 8922"/>
              <a:gd name="T16" fmla="*/ 8932 w 9904"/>
              <a:gd name="T17" fmla="*/ 2612 h 8922"/>
              <a:gd name="T18" fmla="*/ 9723 w 9904"/>
              <a:gd name="T19" fmla="*/ 4110 h 8922"/>
              <a:gd name="T20" fmla="*/ 8787 w 9904"/>
              <a:gd name="T21" fmla="*/ 6523 h 8922"/>
              <a:gd name="T22" fmla="*/ 5315 w 9904"/>
              <a:gd name="T23" fmla="*/ 8803 h 8922"/>
              <a:gd name="T24" fmla="*/ 3066 w 9904"/>
              <a:gd name="T25" fmla="*/ 8775 h 89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904" h="8922">
                <a:moveTo>
                  <a:pt x="3066" y="8775"/>
                </a:moveTo>
                <a:cubicBezTo>
                  <a:pt x="2143" y="8617"/>
                  <a:pt x="1904" y="7890"/>
                  <a:pt x="1393" y="7008"/>
                </a:cubicBezTo>
                <a:cubicBezTo>
                  <a:pt x="1136" y="6565"/>
                  <a:pt x="265" y="5163"/>
                  <a:pt x="172" y="4775"/>
                </a:cubicBezTo>
                <a:cubicBezTo>
                  <a:pt x="0" y="4058"/>
                  <a:pt x="414" y="3579"/>
                  <a:pt x="689" y="3086"/>
                </a:cubicBezTo>
                <a:cubicBezTo>
                  <a:pt x="960" y="2602"/>
                  <a:pt x="1249" y="2108"/>
                  <a:pt x="1530" y="1633"/>
                </a:cubicBezTo>
                <a:cubicBezTo>
                  <a:pt x="2496" y="0"/>
                  <a:pt x="2356" y="89"/>
                  <a:pt x="4574" y="89"/>
                </a:cubicBezTo>
                <a:cubicBezTo>
                  <a:pt x="5148" y="89"/>
                  <a:pt x="6356" y="23"/>
                  <a:pt x="6856" y="106"/>
                </a:cubicBezTo>
                <a:cubicBezTo>
                  <a:pt x="7535" y="218"/>
                  <a:pt x="7790" y="637"/>
                  <a:pt x="8091" y="1159"/>
                </a:cubicBezTo>
                <a:cubicBezTo>
                  <a:pt x="8371" y="1643"/>
                  <a:pt x="8647" y="2132"/>
                  <a:pt x="8932" y="2612"/>
                </a:cubicBezTo>
                <a:cubicBezTo>
                  <a:pt x="9128" y="2941"/>
                  <a:pt x="9643" y="3747"/>
                  <a:pt x="9723" y="4110"/>
                </a:cubicBezTo>
                <a:cubicBezTo>
                  <a:pt x="9904" y="4921"/>
                  <a:pt x="9240" y="5706"/>
                  <a:pt x="8787" y="6523"/>
                </a:cubicBezTo>
                <a:cubicBezTo>
                  <a:pt x="7458" y="8922"/>
                  <a:pt x="7619" y="8803"/>
                  <a:pt x="5315" y="8803"/>
                </a:cubicBezTo>
                <a:cubicBezTo>
                  <a:pt x="4715" y="8803"/>
                  <a:pt x="3587" y="8864"/>
                  <a:pt x="3066" y="8775"/>
                </a:cubicBezTo>
                <a:close/>
              </a:path>
            </a:pathLst>
          </a:custGeom>
          <a:solidFill>
            <a:srgbClr val="39A87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 sz="9000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2763648" y="2626480"/>
            <a:ext cx="3089131" cy="2677093"/>
          </a:xfrm>
          <a:custGeom>
            <a:avLst/>
            <a:gdLst>
              <a:gd name="T0" fmla="*/ 3332 w 10085"/>
              <a:gd name="T1" fmla="*/ 0 h 8714"/>
              <a:gd name="T2" fmla="*/ 6718 w 10085"/>
              <a:gd name="T3" fmla="*/ 0 h 8714"/>
              <a:gd name="T4" fmla="*/ 8612 w 10085"/>
              <a:gd name="T5" fmla="*/ 1846 h 8714"/>
              <a:gd name="T6" fmla="*/ 9295 w 10085"/>
              <a:gd name="T7" fmla="*/ 3032 h 8714"/>
              <a:gd name="T8" fmla="*/ 9267 w 10085"/>
              <a:gd name="T9" fmla="*/ 5724 h 8714"/>
              <a:gd name="T10" fmla="*/ 7877 w 10085"/>
              <a:gd name="T11" fmla="*/ 8109 h 8714"/>
              <a:gd name="T12" fmla="*/ 6577 w 10085"/>
              <a:gd name="T13" fmla="*/ 8714 h 8714"/>
              <a:gd name="T14" fmla="*/ 3477 w 10085"/>
              <a:gd name="T15" fmla="*/ 8714 h 8714"/>
              <a:gd name="T16" fmla="*/ 1499 w 10085"/>
              <a:gd name="T17" fmla="*/ 6947 h 8714"/>
              <a:gd name="T18" fmla="*/ 816 w 10085"/>
              <a:gd name="T19" fmla="*/ 5761 h 8714"/>
              <a:gd name="T20" fmla="*/ 733 w 10085"/>
              <a:gd name="T21" fmla="*/ 3081 h 8714"/>
              <a:gd name="T22" fmla="*/ 2115 w 10085"/>
              <a:gd name="T23" fmla="*/ 688 h 8714"/>
              <a:gd name="T24" fmla="*/ 3332 w 10085"/>
              <a:gd name="T25" fmla="*/ 0 h 87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085" h="8714">
                <a:moveTo>
                  <a:pt x="3332" y="0"/>
                </a:moveTo>
                <a:lnTo>
                  <a:pt x="6718" y="0"/>
                </a:lnTo>
                <a:cubicBezTo>
                  <a:pt x="7791" y="0"/>
                  <a:pt x="8136" y="1034"/>
                  <a:pt x="8612" y="1846"/>
                </a:cubicBezTo>
                <a:cubicBezTo>
                  <a:pt x="8843" y="2241"/>
                  <a:pt x="9062" y="2635"/>
                  <a:pt x="9295" y="3032"/>
                </a:cubicBezTo>
                <a:cubicBezTo>
                  <a:pt x="10085" y="4380"/>
                  <a:pt x="9957" y="4486"/>
                  <a:pt x="9267" y="5724"/>
                </a:cubicBezTo>
                <a:lnTo>
                  <a:pt x="7877" y="8109"/>
                </a:lnTo>
                <a:cubicBezTo>
                  <a:pt x="7607" y="8465"/>
                  <a:pt x="7198" y="8714"/>
                  <a:pt x="6577" y="8714"/>
                </a:cubicBezTo>
                <a:lnTo>
                  <a:pt x="3477" y="8714"/>
                </a:lnTo>
                <a:cubicBezTo>
                  <a:pt x="2257" y="8714"/>
                  <a:pt x="2033" y="7860"/>
                  <a:pt x="1499" y="6947"/>
                </a:cubicBezTo>
                <a:cubicBezTo>
                  <a:pt x="1264" y="6545"/>
                  <a:pt x="1049" y="6157"/>
                  <a:pt x="816" y="5761"/>
                </a:cubicBezTo>
                <a:cubicBezTo>
                  <a:pt x="91" y="4527"/>
                  <a:pt x="0" y="4335"/>
                  <a:pt x="733" y="3081"/>
                </a:cubicBezTo>
                <a:lnTo>
                  <a:pt x="2115" y="688"/>
                </a:lnTo>
                <a:cubicBezTo>
                  <a:pt x="2327" y="340"/>
                  <a:pt x="2762" y="0"/>
                  <a:pt x="3332" y="0"/>
                </a:cubicBezTo>
                <a:close/>
              </a:path>
            </a:pathLst>
          </a:custGeom>
          <a:solidFill>
            <a:srgbClr val="39A87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 sz="9000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105311" y="1191829"/>
            <a:ext cx="3012477" cy="2767815"/>
          </a:xfrm>
          <a:custGeom>
            <a:avLst/>
            <a:gdLst>
              <a:gd name="T0" fmla="*/ 9708 w 9834"/>
              <a:gd name="T1" fmla="*/ 4230 h 9013"/>
              <a:gd name="T2" fmla="*/ 9126 w 9834"/>
              <a:gd name="T3" fmla="*/ 5891 h 9013"/>
              <a:gd name="T4" fmla="*/ 8286 w 9834"/>
              <a:gd name="T5" fmla="*/ 7344 h 9013"/>
              <a:gd name="T6" fmla="*/ 7858 w 9834"/>
              <a:gd name="T7" fmla="*/ 8080 h 9013"/>
              <a:gd name="T8" fmla="*/ 5173 w 9834"/>
              <a:gd name="T9" fmla="*/ 8816 h 9013"/>
              <a:gd name="T10" fmla="*/ 2924 w 9834"/>
              <a:gd name="T11" fmla="*/ 8773 h 9013"/>
              <a:gd name="T12" fmla="*/ 1730 w 9834"/>
              <a:gd name="T13" fmla="*/ 7672 h 9013"/>
              <a:gd name="T14" fmla="*/ 120 w 9834"/>
              <a:gd name="T15" fmla="*/ 4702 h 9013"/>
              <a:gd name="T16" fmla="*/ 690 w 9834"/>
              <a:gd name="T17" fmla="*/ 3027 h 9013"/>
              <a:gd name="T18" fmla="*/ 1531 w 9834"/>
              <a:gd name="T19" fmla="*/ 1575 h 9013"/>
              <a:gd name="T20" fmla="*/ 2529 w 9834"/>
              <a:gd name="T21" fmla="*/ 280 h 9013"/>
              <a:gd name="T22" fmla="*/ 4644 w 9834"/>
              <a:gd name="T23" fmla="*/ 102 h 9013"/>
              <a:gd name="T24" fmla="*/ 6902 w 9834"/>
              <a:gd name="T25" fmla="*/ 136 h 9013"/>
              <a:gd name="T26" fmla="*/ 8097 w 9834"/>
              <a:gd name="T27" fmla="*/ 1235 h 9013"/>
              <a:gd name="T28" fmla="*/ 9708 w 9834"/>
              <a:gd name="T29" fmla="*/ 4230 h 90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834" h="9013">
                <a:moveTo>
                  <a:pt x="9708" y="4230"/>
                </a:moveTo>
                <a:cubicBezTo>
                  <a:pt x="9834" y="4883"/>
                  <a:pt x="9366" y="5461"/>
                  <a:pt x="9126" y="5891"/>
                </a:cubicBezTo>
                <a:cubicBezTo>
                  <a:pt x="8852" y="6384"/>
                  <a:pt x="8572" y="6837"/>
                  <a:pt x="8286" y="7344"/>
                </a:cubicBezTo>
                <a:cubicBezTo>
                  <a:pt x="8147" y="7590"/>
                  <a:pt x="8001" y="7851"/>
                  <a:pt x="7858" y="8080"/>
                </a:cubicBezTo>
                <a:cubicBezTo>
                  <a:pt x="7276" y="9013"/>
                  <a:pt x="6360" y="8816"/>
                  <a:pt x="5173" y="8816"/>
                </a:cubicBezTo>
                <a:cubicBezTo>
                  <a:pt x="4600" y="8816"/>
                  <a:pt x="3417" y="8878"/>
                  <a:pt x="2924" y="8773"/>
                </a:cubicBezTo>
                <a:cubicBezTo>
                  <a:pt x="2228" y="8625"/>
                  <a:pt x="2039" y="8196"/>
                  <a:pt x="1730" y="7672"/>
                </a:cubicBezTo>
                <a:cubicBezTo>
                  <a:pt x="1417" y="7143"/>
                  <a:pt x="199" y="5165"/>
                  <a:pt x="120" y="4702"/>
                </a:cubicBezTo>
                <a:cubicBezTo>
                  <a:pt x="0" y="4004"/>
                  <a:pt x="433" y="3488"/>
                  <a:pt x="690" y="3027"/>
                </a:cubicBezTo>
                <a:cubicBezTo>
                  <a:pt x="961" y="2542"/>
                  <a:pt x="1242" y="2069"/>
                  <a:pt x="1531" y="1575"/>
                </a:cubicBezTo>
                <a:cubicBezTo>
                  <a:pt x="1825" y="1070"/>
                  <a:pt x="2051" y="532"/>
                  <a:pt x="2529" y="280"/>
                </a:cubicBezTo>
                <a:cubicBezTo>
                  <a:pt x="3062" y="0"/>
                  <a:pt x="3980" y="102"/>
                  <a:pt x="4644" y="102"/>
                </a:cubicBezTo>
                <a:cubicBezTo>
                  <a:pt x="5160" y="102"/>
                  <a:pt x="6498" y="43"/>
                  <a:pt x="6902" y="136"/>
                </a:cubicBezTo>
                <a:cubicBezTo>
                  <a:pt x="7578" y="293"/>
                  <a:pt x="7788" y="704"/>
                  <a:pt x="8097" y="1235"/>
                </a:cubicBezTo>
                <a:cubicBezTo>
                  <a:pt x="8441" y="1829"/>
                  <a:pt x="9603" y="3689"/>
                  <a:pt x="9708" y="4230"/>
                </a:cubicBezTo>
                <a:close/>
              </a:path>
            </a:pathLst>
          </a:custGeom>
          <a:solidFill>
            <a:srgbClr val="39A87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 sz="9000"/>
          </a:p>
        </p:txBody>
      </p:sp>
      <p:sp>
        <p:nvSpPr>
          <p:cNvPr id="10" name="Freeform 8"/>
          <p:cNvSpPr>
            <a:spLocks/>
          </p:cNvSpPr>
          <p:nvPr/>
        </p:nvSpPr>
        <p:spPr bwMode="auto">
          <a:xfrm>
            <a:off x="2434986" y="-933184"/>
            <a:ext cx="3633370" cy="3281398"/>
          </a:xfrm>
          <a:custGeom>
            <a:avLst/>
            <a:gdLst>
              <a:gd name="T0" fmla="*/ 3671 w 11859"/>
              <a:gd name="T1" fmla="*/ 10507 h 10684"/>
              <a:gd name="T2" fmla="*/ 1668 w 11859"/>
              <a:gd name="T3" fmla="*/ 8392 h 10684"/>
              <a:gd name="T4" fmla="*/ 206 w 11859"/>
              <a:gd name="T5" fmla="*/ 5719 h 10684"/>
              <a:gd name="T6" fmla="*/ 825 w 11859"/>
              <a:gd name="T7" fmla="*/ 3696 h 10684"/>
              <a:gd name="T8" fmla="*/ 1832 w 11859"/>
              <a:gd name="T9" fmla="*/ 1956 h 10684"/>
              <a:gd name="T10" fmla="*/ 5477 w 11859"/>
              <a:gd name="T11" fmla="*/ 107 h 10684"/>
              <a:gd name="T12" fmla="*/ 8209 w 11859"/>
              <a:gd name="T13" fmla="*/ 127 h 10684"/>
              <a:gd name="T14" fmla="*/ 9689 w 11859"/>
              <a:gd name="T15" fmla="*/ 1388 h 10684"/>
              <a:gd name="T16" fmla="*/ 10695 w 11859"/>
              <a:gd name="T17" fmla="*/ 3128 h 10684"/>
              <a:gd name="T18" fmla="*/ 11643 w 11859"/>
              <a:gd name="T19" fmla="*/ 4922 h 10684"/>
              <a:gd name="T20" fmla="*/ 10522 w 11859"/>
              <a:gd name="T21" fmla="*/ 7811 h 10684"/>
              <a:gd name="T22" fmla="*/ 6364 w 11859"/>
              <a:gd name="T23" fmla="*/ 10541 h 10684"/>
              <a:gd name="T24" fmla="*/ 3671 w 11859"/>
              <a:gd name="T25" fmla="*/ 10507 h 106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859" h="10684">
                <a:moveTo>
                  <a:pt x="3671" y="10507"/>
                </a:moveTo>
                <a:cubicBezTo>
                  <a:pt x="2567" y="10319"/>
                  <a:pt x="2280" y="9449"/>
                  <a:pt x="1668" y="8392"/>
                </a:cubicBezTo>
                <a:cubicBezTo>
                  <a:pt x="1360" y="7861"/>
                  <a:pt x="318" y="6183"/>
                  <a:pt x="206" y="5719"/>
                </a:cubicBezTo>
                <a:cubicBezTo>
                  <a:pt x="0" y="4860"/>
                  <a:pt x="496" y="4286"/>
                  <a:pt x="825" y="3696"/>
                </a:cubicBezTo>
                <a:cubicBezTo>
                  <a:pt x="1149" y="3116"/>
                  <a:pt x="1496" y="2524"/>
                  <a:pt x="1832" y="1956"/>
                </a:cubicBezTo>
                <a:cubicBezTo>
                  <a:pt x="2989" y="0"/>
                  <a:pt x="2821" y="107"/>
                  <a:pt x="5477" y="107"/>
                </a:cubicBezTo>
                <a:cubicBezTo>
                  <a:pt x="6164" y="107"/>
                  <a:pt x="7611" y="28"/>
                  <a:pt x="8209" y="127"/>
                </a:cubicBezTo>
                <a:cubicBezTo>
                  <a:pt x="9022" y="262"/>
                  <a:pt x="9328" y="763"/>
                  <a:pt x="9689" y="1388"/>
                </a:cubicBezTo>
                <a:cubicBezTo>
                  <a:pt x="10024" y="1968"/>
                  <a:pt x="10355" y="2553"/>
                  <a:pt x="10695" y="3128"/>
                </a:cubicBezTo>
                <a:cubicBezTo>
                  <a:pt x="10930" y="3523"/>
                  <a:pt x="11547" y="4487"/>
                  <a:pt x="11643" y="4922"/>
                </a:cubicBezTo>
                <a:cubicBezTo>
                  <a:pt x="11859" y="5893"/>
                  <a:pt x="11064" y="6833"/>
                  <a:pt x="10522" y="7811"/>
                </a:cubicBezTo>
                <a:cubicBezTo>
                  <a:pt x="8931" y="10684"/>
                  <a:pt x="9123" y="10541"/>
                  <a:pt x="6364" y="10541"/>
                </a:cubicBezTo>
                <a:cubicBezTo>
                  <a:pt x="5646" y="10541"/>
                  <a:pt x="4296" y="10614"/>
                  <a:pt x="3671" y="1050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 sz="9000"/>
          </a:p>
        </p:txBody>
      </p:sp>
      <p:sp>
        <p:nvSpPr>
          <p:cNvPr id="14" name="Rectángulo 13"/>
          <p:cNvSpPr/>
          <p:nvPr/>
        </p:nvSpPr>
        <p:spPr>
          <a:xfrm rot="5400000">
            <a:off x="3846991" y="-3037267"/>
            <a:ext cx="1242139" cy="4811846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Rectángulo 15"/>
          <p:cNvSpPr/>
          <p:nvPr/>
        </p:nvSpPr>
        <p:spPr>
          <a:xfrm>
            <a:off x="3249854" y="403724"/>
            <a:ext cx="19287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AR" sz="2400" dirty="0">
                <a:solidFill>
                  <a:schemeClr val="bg1"/>
                </a:solidFill>
                <a:latin typeface="Trebuchet MS" pitchFamily="34" charset="0"/>
              </a:rPr>
              <a:t>¿A quienes están dirigidas?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404483" y="2348214"/>
            <a:ext cx="238865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1900" dirty="0">
                <a:solidFill>
                  <a:schemeClr val="bg1"/>
                </a:solidFill>
                <a:latin typeface="Trebuchet MS" pitchFamily="34" charset="0"/>
              </a:rPr>
              <a:t>Responsables de los </a:t>
            </a:r>
            <a:r>
              <a:rPr lang="es-ES" sz="1900" dirty="0" smtClean="0">
                <a:solidFill>
                  <a:schemeClr val="bg1"/>
                </a:solidFill>
                <a:latin typeface="Trebuchet MS" pitchFamily="34" charset="0"/>
              </a:rPr>
              <a:t>organismos/entidades </a:t>
            </a:r>
            <a:r>
              <a:rPr lang="es-ES" sz="1900" dirty="0">
                <a:solidFill>
                  <a:schemeClr val="bg1"/>
                </a:solidFill>
                <a:latin typeface="Trebuchet MS" pitchFamily="34" charset="0"/>
              </a:rPr>
              <a:t>del Sector Público Nacional</a:t>
            </a:r>
            <a:endParaRPr lang="es-AR" sz="19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3198377" y="4100112"/>
            <a:ext cx="21945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000" dirty="0">
                <a:solidFill>
                  <a:schemeClr val="bg1"/>
                </a:solidFill>
                <a:latin typeface="Trebuchet MS" pitchFamily="34" charset="0"/>
              </a:rPr>
              <a:t>Responsables informáticos</a:t>
            </a:r>
            <a:endParaRPr lang="es-AR" sz="20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5806364" y="2742249"/>
            <a:ext cx="21945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00100">
              <a:lnSpc>
                <a:spcPct val="90000"/>
              </a:lnSpc>
              <a:spcAft>
                <a:spcPct val="35000"/>
              </a:spcAft>
              <a:defRPr/>
            </a:pPr>
            <a:r>
              <a:rPr lang="es-ES" sz="2000" dirty="0">
                <a:solidFill>
                  <a:schemeClr val="bg1"/>
                </a:solidFill>
                <a:latin typeface="Trebuchet MS" pitchFamily="34" charset="0"/>
              </a:rPr>
              <a:t>Auditores</a:t>
            </a:r>
            <a:endParaRPr lang="es-AR" sz="2000" dirty="0">
              <a:solidFill>
                <a:schemeClr val="bg1"/>
              </a:solidFill>
              <a:latin typeface="Trebuchet MS" pitchFamily="34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995045" y="1514307"/>
            <a:ext cx="1058686" cy="745621"/>
            <a:chOff x="882288" y="1435719"/>
            <a:chExt cx="1311135" cy="889072"/>
          </a:xfrm>
        </p:grpSpPr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0146" y="1435719"/>
              <a:ext cx="753277" cy="753277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2288" y="1574023"/>
              <a:ext cx="750768" cy="750768"/>
            </a:xfrm>
            <a:prstGeom prst="rect">
              <a:avLst/>
            </a:prstGeom>
          </p:spPr>
        </p:pic>
      </p:grpSp>
      <p:grpSp>
        <p:nvGrpSpPr>
          <p:cNvPr id="26" name="Grupo 25"/>
          <p:cNvGrpSpPr/>
          <p:nvPr/>
        </p:nvGrpSpPr>
        <p:grpSpPr>
          <a:xfrm>
            <a:off x="6068355" y="1803853"/>
            <a:ext cx="1698537" cy="720934"/>
            <a:chOff x="5958150" y="2018796"/>
            <a:chExt cx="1952950" cy="792392"/>
          </a:xfrm>
        </p:grpSpPr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22763" y="2018796"/>
              <a:ext cx="642685" cy="642685"/>
            </a:xfrm>
            <a:prstGeom prst="rect">
              <a:avLst/>
            </a:prstGeom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5958150" y="2123634"/>
              <a:ext cx="687554" cy="687554"/>
            </a:xfrm>
            <a:prstGeom prst="rect">
              <a:avLst/>
            </a:prstGeom>
          </p:spPr>
        </p:pic>
        <p:pic>
          <p:nvPicPr>
            <p:cNvPr id="3086" name="Picture 14" descr="Audito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99865" y="2063006"/>
              <a:ext cx="711235" cy="711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upo 1"/>
          <p:cNvGrpSpPr/>
          <p:nvPr/>
        </p:nvGrpSpPr>
        <p:grpSpPr>
          <a:xfrm>
            <a:off x="3454030" y="3096284"/>
            <a:ext cx="1737074" cy="753298"/>
            <a:chOff x="3302838" y="3025791"/>
            <a:chExt cx="1970684" cy="854605"/>
          </a:xfrm>
        </p:grpSpPr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54506" y="3025791"/>
              <a:ext cx="854605" cy="854605"/>
            </a:xfrm>
            <a:prstGeom prst="rect">
              <a:avLst/>
            </a:prstGeom>
          </p:spPr>
        </p:pic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02838" y="3164015"/>
              <a:ext cx="716381" cy="716381"/>
            </a:xfrm>
            <a:prstGeom prst="rect">
              <a:avLst/>
            </a:prstGeom>
          </p:spPr>
        </p:pic>
        <p:pic>
          <p:nvPicPr>
            <p:cNvPr id="3088" name="Picture 16" descr="programador 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619384" y="3164015"/>
              <a:ext cx="654138" cy="716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Rectángulo 26"/>
          <p:cNvSpPr/>
          <p:nvPr/>
        </p:nvSpPr>
        <p:spPr>
          <a:xfrm>
            <a:off x="1761504" y="5613646"/>
            <a:ext cx="99921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3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chemeClr val="bg1"/>
                </a:solidFill>
                <a:latin typeface="Trebuchet MS" pitchFamily="34" charset="0"/>
              </a:rPr>
              <a:t>Guía de controles - Las Normas constituyen “reglas claras” entre auditor y </a:t>
            </a:r>
            <a:r>
              <a:rPr lang="es-ES_tradnl" dirty="0" smtClean="0">
                <a:solidFill>
                  <a:schemeClr val="bg1"/>
                </a:solidFill>
                <a:latin typeface="Trebuchet MS" pitchFamily="34" charset="0"/>
              </a:rPr>
              <a:t>auditado</a:t>
            </a:r>
          </a:p>
          <a:p>
            <a:pPr marL="285750" indent="-285750">
              <a:buClr>
                <a:schemeClr val="accent3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endParaRPr lang="es-ES_tradnl" dirty="0">
              <a:solidFill>
                <a:schemeClr val="bg1"/>
              </a:solidFill>
              <a:latin typeface="Trebuchet MS" pitchFamily="34" charset="0"/>
            </a:endParaRPr>
          </a:p>
          <a:p>
            <a:pPr marL="285750" indent="-285750">
              <a:buClr>
                <a:schemeClr val="accent3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chemeClr val="bg1"/>
                </a:solidFill>
                <a:latin typeface="Trebuchet MS" pitchFamily="34" charset="0"/>
              </a:rPr>
              <a:t>Se reducen conflictos por diferencia de criterios, entre los responsables de TI y los Auditores</a:t>
            </a:r>
            <a:endParaRPr lang="es-AR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680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dondear rectángulo de esquina sencilla 83"/>
          <p:cNvSpPr/>
          <p:nvPr/>
        </p:nvSpPr>
        <p:spPr>
          <a:xfrm>
            <a:off x="0" y="5036809"/>
            <a:ext cx="11195212" cy="1435054"/>
          </a:xfrm>
          <a:prstGeom prst="round1Rect">
            <a:avLst>
              <a:gd name="adj" fmla="val 2733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8" name="Elipse 57"/>
          <p:cNvSpPr/>
          <p:nvPr/>
        </p:nvSpPr>
        <p:spPr>
          <a:xfrm>
            <a:off x="4188938" y="4082692"/>
            <a:ext cx="1140432" cy="112226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9" name="Elipse 58"/>
          <p:cNvSpPr/>
          <p:nvPr/>
        </p:nvSpPr>
        <p:spPr>
          <a:xfrm>
            <a:off x="5933592" y="4082524"/>
            <a:ext cx="1140432" cy="1122265"/>
          </a:xfrm>
          <a:prstGeom prst="ellipse">
            <a:avLst/>
          </a:prstGeom>
          <a:solidFill>
            <a:srgbClr val="39A87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0" name="Elipse 59"/>
          <p:cNvSpPr/>
          <p:nvPr/>
        </p:nvSpPr>
        <p:spPr>
          <a:xfrm>
            <a:off x="7682686" y="4065442"/>
            <a:ext cx="1140432" cy="112226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1" name="Elipse 60"/>
          <p:cNvSpPr/>
          <p:nvPr/>
        </p:nvSpPr>
        <p:spPr>
          <a:xfrm>
            <a:off x="9483744" y="4065442"/>
            <a:ext cx="1140432" cy="1122265"/>
          </a:xfrm>
          <a:prstGeom prst="ellipse">
            <a:avLst/>
          </a:prstGeom>
          <a:solidFill>
            <a:srgbClr val="39A87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2" name="Elipse 61"/>
          <p:cNvSpPr/>
          <p:nvPr/>
        </p:nvSpPr>
        <p:spPr>
          <a:xfrm>
            <a:off x="2493334" y="4088467"/>
            <a:ext cx="1140432" cy="1122265"/>
          </a:xfrm>
          <a:prstGeom prst="ellipse">
            <a:avLst/>
          </a:prstGeom>
          <a:solidFill>
            <a:srgbClr val="39A87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3" name="Elipse 62"/>
          <p:cNvSpPr/>
          <p:nvPr/>
        </p:nvSpPr>
        <p:spPr>
          <a:xfrm>
            <a:off x="727033" y="4082524"/>
            <a:ext cx="1140432" cy="112226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64" name="Grupo 63"/>
          <p:cNvGrpSpPr/>
          <p:nvPr/>
        </p:nvGrpSpPr>
        <p:grpSpPr>
          <a:xfrm>
            <a:off x="496101" y="5220435"/>
            <a:ext cx="1578020" cy="1219913"/>
            <a:chOff x="-287147" y="1786710"/>
            <a:chExt cx="1578020" cy="478004"/>
          </a:xfrm>
        </p:grpSpPr>
        <p:sp>
          <p:nvSpPr>
            <p:cNvPr id="65" name="Rectángulo 64"/>
            <p:cNvSpPr/>
            <p:nvPr/>
          </p:nvSpPr>
          <p:spPr>
            <a:xfrm>
              <a:off x="2453" y="1786710"/>
              <a:ext cx="1288420" cy="47800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6" name="CuadroTexto 65"/>
            <p:cNvSpPr txBox="1"/>
            <p:nvPr/>
          </p:nvSpPr>
          <p:spPr>
            <a:xfrm>
              <a:off x="-287147" y="1786710"/>
              <a:ext cx="1578020" cy="4780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78232" rIns="78232" bIns="0" numCol="1" spcCol="1270" anchor="t" anchorCtr="0">
              <a:noAutofit/>
            </a:bodyPr>
            <a:lstStyle/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600" b="1" i="0" kern="1200" dirty="0" smtClean="0">
                  <a:solidFill>
                    <a:schemeClr val="bg1"/>
                  </a:solidFill>
                  <a:cs typeface="Poppins" panose="020B0604020202020204" charset="0"/>
                </a:rPr>
                <a:t>7 </a:t>
              </a:r>
            </a:p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400" b="1" i="0" kern="1200" dirty="0" smtClean="0">
                  <a:solidFill>
                    <a:schemeClr val="bg1"/>
                  </a:solidFill>
                  <a:cs typeface="Poppins" panose="020B0604020202020204" charset="0"/>
                </a:rPr>
                <a:t>Desarrollo, Mantenimiento y Adquisición de Software aplicativo</a:t>
              </a:r>
              <a:endParaRPr lang="es-AR" sz="1400" b="1" kern="1200" dirty="0">
                <a:solidFill>
                  <a:schemeClr val="bg1"/>
                </a:solidFill>
                <a:cs typeface="Poppins" panose="020B0604020202020204" charset="0"/>
              </a:endParaRPr>
            </a:p>
          </p:txBody>
        </p:sp>
      </p:grpSp>
      <p:grpSp>
        <p:nvGrpSpPr>
          <p:cNvPr id="67" name="Grupo 66"/>
          <p:cNvGrpSpPr/>
          <p:nvPr/>
        </p:nvGrpSpPr>
        <p:grpSpPr>
          <a:xfrm>
            <a:off x="2153741" y="5225880"/>
            <a:ext cx="1807371" cy="1243551"/>
            <a:chOff x="1419770" y="1786709"/>
            <a:chExt cx="1530527" cy="478005"/>
          </a:xfrm>
        </p:grpSpPr>
        <p:sp>
          <p:nvSpPr>
            <p:cNvPr id="68" name="Rectángulo 67"/>
            <p:cNvSpPr/>
            <p:nvPr/>
          </p:nvSpPr>
          <p:spPr>
            <a:xfrm>
              <a:off x="1419770" y="1786710"/>
              <a:ext cx="1530527" cy="47800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9" name="CuadroTexto 68"/>
            <p:cNvSpPr txBox="1"/>
            <p:nvPr/>
          </p:nvSpPr>
          <p:spPr>
            <a:xfrm>
              <a:off x="1419770" y="1786709"/>
              <a:ext cx="1530527" cy="4780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78232" rIns="78232" bIns="0" numCol="1" spcCol="1270" anchor="t" anchorCtr="0">
              <a:noAutofit/>
            </a:bodyPr>
            <a:lstStyle/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600" b="1" i="0" kern="1200" dirty="0" smtClean="0">
                  <a:solidFill>
                    <a:schemeClr val="bg1"/>
                  </a:solidFill>
                  <a:cs typeface="Poppins" panose="020B0604020202020204" charset="0"/>
                </a:rPr>
                <a:t>8</a:t>
              </a:r>
            </a:p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400" b="1" i="0" kern="1200" dirty="0" smtClean="0">
                  <a:solidFill>
                    <a:schemeClr val="bg1"/>
                  </a:solidFill>
                  <a:cs typeface="Poppins" panose="020B0604020202020204" charset="0"/>
                </a:rPr>
                <a:t>Adquisición y Mantenimiento de Infraestructura Tecnológica</a:t>
              </a:r>
              <a:endParaRPr lang="es-AR" sz="1400" b="1" kern="1200" dirty="0">
                <a:solidFill>
                  <a:schemeClr val="bg1"/>
                </a:solidFill>
                <a:cs typeface="Poppins" panose="020B0604020202020204" charset="0"/>
              </a:endParaRPr>
            </a:p>
          </p:txBody>
        </p:sp>
      </p:grpSp>
      <p:grpSp>
        <p:nvGrpSpPr>
          <p:cNvPr id="70" name="Grupo 69"/>
          <p:cNvGrpSpPr/>
          <p:nvPr/>
        </p:nvGrpSpPr>
        <p:grpSpPr>
          <a:xfrm>
            <a:off x="4023867" y="5223870"/>
            <a:ext cx="1452215" cy="1219913"/>
            <a:chOff x="3079194" y="1786710"/>
            <a:chExt cx="1288420" cy="478004"/>
          </a:xfrm>
        </p:grpSpPr>
        <p:sp>
          <p:nvSpPr>
            <p:cNvPr id="71" name="Rectángulo 70"/>
            <p:cNvSpPr/>
            <p:nvPr/>
          </p:nvSpPr>
          <p:spPr>
            <a:xfrm>
              <a:off x="3079194" y="1786710"/>
              <a:ext cx="1288420" cy="47800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CuadroTexto 71"/>
            <p:cNvSpPr txBox="1"/>
            <p:nvPr/>
          </p:nvSpPr>
          <p:spPr>
            <a:xfrm>
              <a:off x="3079194" y="1786710"/>
              <a:ext cx="1288420" cy="4780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78232" rIns="78232" bIns="0" numCol="1" spcCol="1270" anchor="t" anchorCtr="0">
              <a:noAutofit/>
            </a:bodyPr>
            <a:lstStyle/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600" b="1" i="0" kern="1200" dirty="0" smtClean="0">
                  <a:solidFill>
                    <a:schemeClr val="bg1"/>
                  </a:solidFill>
                  <a:cs typeface="Poppins" panose="020B0604020202020204" charset="0"/>
                </a:rPr>
                <a:t>9</a:t>
              </a:r>
            </a:p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400" b="1" i="0" kern="1200" dirty="0" smtClean="0">
                  <a:solidFill>
                    <a:schemeClr val="bg1"/>
                  </a:solidFill>
                  <a:cs typeface="Poppins" panose="020B0604020202020204" charset="0"/>
                </a:rPr>
                <a:t> Servicios de </a:t>
              </a:r>
              <a:r>
                <a:rPr lang="es-MX" sz="1400" b="1" i="0" kern="1200" dirty="0" err="1" smtClean="0">
                  <a:solidFill>
                    <a:schemeClr val="bg1"/>
                  </a:solidFill>
                  <a:cs typeface="Poppins" panose="020B0604020202020204" charset="0"/>
                </a:rPr>
                <a:t>Proc</a:t>
              </a:r>
              <a:r>
                <a:rPr lang="es-MX" sz="1400" b="1" i="0" kern="1200" dirty="0" smtClean="0">
                  <a:solidFill>
                    <a:schemeClr val="bg1"/>
                  </a:solidFill>
                  <a:cs typeface="Poppins" panose="020B0604020202020204" charset="0"/>
                </a:rPr>
                <a:t>. y/</a:t>
              </a:r>
              <a:r>
                <a:rPr lang="es-MX" sz="1400" b="1" dirty="0" smtClean="0">
                  <a:solidFill>
                    <a:schemeClr val="bg1"/>
                  </a:solidFill>
                  <a:cs typeface="Poppins" panose="020B0604020202020204" charset="0"/>
                </a:rPr>
                <a:t>o Soporte de Terceros</a:t>
              </a:r>
              <a:endParaRPr lang="es-AR" sz="1400" b="1" kern="1200" dirty="0">
                <a:solidFill>
                  <a:schemeClr val="bg1"/>
                </a:solidFill>
                <a:cs typeface="Poppins" panose="020B0604020202020204" charset="0"/>
              </a:endParaRPr>
            </a:p>
          </p:txBody>
        </p:sp>
      </p:grpSp>
      <p:grpSp>
        <p:nvGrpSpPr>
          <p:cNvPr id="73" name="Grupo 72"/>
          <p:cNvGrpSpPr/>
          <p:nvPr/>
        </p:nvGrpSpPr>
        <p:grpSpPr>
          <a:xfrm>
            <a:off x="5781560" y="5209366"/>
            <a:ext cx="1434509" cy="1219913"/>
            <a:chOff x="4496511" y="1786710"/>
            <a:chExt cx="1288420" cy="478004"/>
          </a:xfrm>
        </p:grpSpPr>
        <p:sp>
          <p:nvSpPr>
            <p:cNvPr id="74" name="Rectángulo 73"/>
            <p:cNvSpPr/>
            <p:nvPr/>
          </p:nvSpPr>
          <p:spPr>
            <a:xfrm>
              <a:off x="4496511" y="1786710"/>
              <a:ext cx="1288420" cy="47800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5" name="CuadroTexto 74"/>
            <p:cNvSpPr txBox="1"/>
            <p:nvPr/>
          </p:nvSpPr>
          <p:spPr>
            <a:xfrm>
              <a:off x="4496511" y="1786710"/>
              <a:ext cx="1288420" cy="4780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78232" rIns="78232" bIns="0" numCol="1" spcCol="1270" anchor="t" anchorCtr="0">
              <a:noAutofit/>
            </a:bodyPr>
            <a:lstStyle/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600" b="1" i="0" kern="1200" dirty="0" smtClean="0">
                  <a:solidFill>
                    <a:schemeClr val="bg1"/>
                  </a:solidFill>
                  <a:cs typeface="Poppins" panose="020B0604020202020204" charset="0"/>
                </a:rPr>
                <a:t>10</a:t>
              </a:r>
            </a:p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400" b="1" i="0" kern="1200" dirty="0" smtClean="0">
                  <a:solidFill>
                    <a:schemeClr val="bg1"/>
                  </a:solidFill>
                  <a:cs typeface="Poppins" panose="020B0604020202020204" charset="0"/>
                </a:rPr>
                <a:t> Publicaciones de Información digital</a:t>
              </a:r>
              <a:endParaRPr lang="es-AR" sz="1400" b="1" kern="1200" dirty="0">
                <a:solidFill>
                  <a:schemeClr val="bg1"/>
                </a:solidFill>
                <a:cs typeface="Poppins" panose="020B0604020202020204" charset="0"/>
              </a:endParaRPr>
            </a:p>
          </p:txBody>
        </p:sp>
      </p:grpSp>
      <p:grpSp>
        <p:nvGrpSpPr>
          <p:cNvPr id="76" name="Grupo 75"/>
          <p:cNvGrpSpPr/>
          <p:nvPr/>
        </p:nvGrpSpPr>
        <p:grpSpPr>
          <a:xfrm>
            <a:off x="7367091" y="5213596"/>
            <a:ext cx="1800616" cy="1219913"/>
            <a:chOff x="5913827" y="1786710"/>
            <a:chExt cx="1800616" cy="478004"/>
          </a:xfrm>
        </p:grpSpPr>
        <p:sp>
          <p:nvSpPr>
            <p:cNvPr id="77" name="Rectángulo 76"/>
            <p:cNvSpPr/>
            <p:nvPr/>
          </p:nvSpPr>
          <p:spPr>
            <a:xfrm>
              <a:off x="5913827" y="1786710"/>
              <a:ext cx="1478552" cy="47800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8" name="CuadroTexto 77"/>
            <p:cNvSpPr txBox="1"/>
            <p:nvPr/>
          </p:nvSpPr>
          <p:spPr>
            <a:xfrm>
              <a:off x="5913827" y="1786710"/>
              <a:ext cx="1800616" cy="4780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78232" rIns="78232" bIns="0" numCol="1" spcCol="1270" anchor="t" anchorCtr="0">
              <a:noAutofit/>
            </a:bodyPr>
            <a:lstStyle/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600" b="1" i="0" kern="1200" dirty="0" smtClean="0">
                  <a:solidFill>
                    <a:schemeClr val="bg1"/>
                  </a:solidFill>
                  <a:cs typeface="Poppins" panose="020B0604020202020204" charset="0"/>
                </a:rPr>
                <a:t>11  </a:t>
              </a:r>
            </a:p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400" b="1" i="0" kern="1200" dirty="0" smtClean="0">
                  <a:solidFill>
                    <a:schemeClr val="bg1"/>
                  </a:solidFill>
                  <a:cs typeface="Poppins" panose="020B0604020202020204" charset="0"/>
                </a:rPr>
                <a:t>Monitoreo de Actividades TI</a:t>
              </a:r>
              <a:endParaRPr lang="es-AR" sz="1400" b="1" kern="1200" dirty="0">
                <a:solidFill>
                  <a:schemeClr val="bg1"/>
                </a:solidFill>
                <a:cs typeface="Poppins" panose="020B0604020202020204" charset="0"/>
              </a:endParaRPr>
            </a:p>
          </p:txBody>
        </p:sp>
      </p:grpSp>
      <p:grpSp>
        <p:nvGrpSpPr>
          <p:cNvPr id="79" name="Grupo 78"/>
          <p:cNvGrpSpPr/>
          <p:nvPr/>
        </p:nvGrpSpPr>
        <p:grpSpPr>
          <a:xfrm>
            <a:off x="9345537" y="5223870"/>
            <a:ext cx="1485806" cy="1219913"/>
            <a:chOff x="7521277" y="1786710"/>
            <a:chExt cx="1485806" cy="478004"/>
          </a:xfrm>
        </p:grpSpPr>
        <p:sp>
          <p:nvSpPr>
            <p:cNvPr id="80" name="Rectángulo 79"/>
            <p:cNvSpPr/>
            <p:nvPr/>
          </p:nvSpPr>
          <p:spPr>
            <a:xfrm>
              <a:off x="7521277" y="1786710"/>
              <a:ext cx="1485806" cy="47800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1" name="CuadroTexto 80"/>
            <p:cNvSpPr txBox="1"/>
            <p:nvPr/>
          </p:nvSpPr>
          <p:spPr>
            <a:xfrm>
              <a:off x="7521277" y="1786710"/>
              <a:ext cx="1485806" cy="4780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78232" rIns="78232" bIns="0" numCol="1" spcCol="1270" anchor="t" anchorCtr="0">
              <a:noAutofit/>
            </a:bodyPr>
            <a:lstStyle/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600" b="1" i="0" kern="1200" dirty="0" smtClean="0">
                  <a:solidFill>
                    <a:schemeClr val="bg1"/>
                  </a:solidFill>
                  <a:cs typeface="Poppins" panose="020B0604020202020204" charset="0"/>
                </a:rPr>
                <a:t>12 </a:t>
              </a:r>
            </a:p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400" b="1" dirty="0" smtClean="0">
                  <a:solidFill>
                    <a:schemeClr val="bg1"/>
                  </a:solidFill>
                  <a:cs typeface="Poppins" panose="020B0604020202020204" charset="0"/>
                </a:rPr>
                <a:t>Auditoría Interna TI</a:t>
              </a:r>
              <a:endParaRPr lang="es-AR" sz="1400" b="1" kern="1200" dirty="0">
                <a:solidFill>
                  <a:schemeClr val="bg1"/>
                </a:solidFill>
                <a:cs typeface="Poppins" panose="020B0604020202020204" charset="0"/>
              </a:endParaRPr>
            </a:p>
          </p:txBody>
        </p:sp>
      </p:grpSp>
      <p:sp>
        <p:nvSpPr>
          <p:cNvPr id="16" name="Redondear rectángulo de esquina sencilla 15"/>
          <p:cNvSpPr/>
          <p:nvPr/>
        </p:nvSpPr>
        <p:spPr>
          <a:xfrm flipH="1">
            <a:off x="1113575" y="2490121"/>
            <a:ext cx="11078423" cy="1167479"/>
          </a:xfrm>
          <a:prstGeom prst="round1Rect">
            <a:avLst>
              <a:gd name="adj" fmla="val 2733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" name="Redondear rectángulo de esquina sencilla 22"/>
          <p:cNvSpPr/>
          <p:nvPr/>
        </p:nvSpPr>
        <p:spPr>
          <a:xfrm>
            <a:off x="0" y="289438"/>
            <a:ext cx="6072027" cy="830445"/>
          </a:xfrm>
          <a:prstGeom prst="round1Rect">
            <a:avLst>
              <a:gd name="adj" fmla="val 26641"/>
            </a:avLst>
          </a:prstGeom>
          <a:gradFill flip="none" rotWithShape="1">
            <a:gsLst>
              <a:gs pos="0">
                <a:srgbClr val="39A87F">
                  <a:shade val="30000"/>
                  <a:satMod val="115000"/>
                </a:srgbClr>
              </a:gs>
              <a:gs pos="50000">
                <a:srgbClr val="39A87F">
                  <a:shade val="67500"/>
                  <a:satMod val="115000"/>
                </a:srgbClr>
              </a:gs>
              <a:gs pos="100000">
                <a:srgbClr val="39A87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2" name="Elipse 31"/>
          <p:cNvSpPr/>
          <p:nvPr/>
        </p:nvSpPr>
        <p:spPr>
          <a:xfrm>
            <a:off x="5174429" y="1661814"/>
            <a:ext cx="1140432" cy="112226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3" name="Elipse 32"/>
          <p:cNvSpPr/>
          <p:nvPr/>
        </p:nvSpPr>
        <p:spPr>
          <a:xfrm>
            <a:off x="6919083" y="1661646"/>
            <a:ext cx="1140432" cy="1122265"/>
          </a:xfrm>
          <a:prstGeom prst="ellipse">
            <a:avLst/>
          </a:prstGeom>
          <a:solidFill>
            <a:srgbClr val="39A87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4" name="Elipse 33"/>
          <p:cNvSpPr/>
          <p:nvPr/>
        </p:nvSpPr>
        <p:spPr>
          <a:xfrm>
            <a:off x="8668177" y="1644564"/>
            <a:ext cx="1140432" cy="112226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5" name="Elipse 34"/>
          <p:cNvSpPr/>
          <p:nvPr/>
        </p:nvSpPr>
        <p:spPr>
          <a:xfrm>
            <a:off x="10469235" y="1644564"/>
            <a:ext cx="1140432" cy="1122265"/>
          </a:xfrm>
          <a:prstGeom prst="ellipse">
            <a:avLst/>
          </a:prstGeom>
          <a:solidFill>
            <a:srgbClr val="39A87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0" name="Elipse 29"/>
          <p:cNvSpPr/>
          <p:nvPr/>
        </p:nvSpPr>
        <p:spPr>
          <a:xfrm>
            <a:off x="3478825" y="1667589"/>
            <a:ext cx="1140432" cy="1122265"/>
          </a:xfrm>
          <a:prstGeom prst="ellipse">
            <a:avLst/>
          </a:prstGeom>
          <a:solidFill>
            <a:srgbClr val="39A87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Elipse 10"/>
          <p:cNvSpPr/>
          <p:nvPr/>
        </p:nvSpPr>
        <p:spPr>
          <a:xfrm>
            <a:off x="1829067" y="1661646"/>
            <a:ext cx="1140432" cy="112226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4098" name="Picture 2" descr="organigrama 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50596" y="1851303"/>
            <a:ext cx="679916" cy="67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lan estratégico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018" y="1864593"/>
            <a:ext cx="682209" cy="682209"/>
          </a:xfrm>
          <a:prstGeom prst="rect">
            <a:avLst/>
          </a:prstGeom>
          <a:solidFill>
            <a:srgbClr val="39A87F"/>
          </a:solidFill>
          <a:extLst/>
        </p:spPr>
      </p:pic>
      <p:pic>
        <p:nvPicPr>
          <p:cNvPr id="4108" name="Picture 12" descr="lista de verificación 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859" y="1902399"/>
            <a:ext cx="626853" cy="62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administración 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627" y="1864593"/>
            <a:ext cx="654560" cy="654561"/>
          </a:xfrm>
          <a:prstGeom prst="rect">
            <a:avLst/>
          </a:prstGeom>
          <a:solidFill>
            <a:srgbClr val="39A87F"/>
          </a:solidFill>
          <a:extLst/>
        </p:spPr>
      </p:pic>
      <p:pic>
        <p:nvPicPr>
          <p:cNvPr id="4112" name="Picture 16" descr="Código "/>
          <p:cNvPicPr>
            <a:picLocks noChangeAspect="1" noChangeArrowheads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0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64" y="4243407"/>
            <a:ext cx="766333" cy="766333"/>
          </a:xfrm>
          <a:prstGeom prst="rect">
            <a:avLst/>
          </a:prstGeom>
          <a:noFill/>
          <a:extLst/>
        </p:spPr>
      </p:pic>
      <p:pic>
        <p:nvPicPr>
          <p:cNvPr id="4116" name="Picture 20" descr="servidores"/>
          <p:cNvPicPr>
            <a:picLocks noChangeAspect="1" noChangeArrowheads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21" y="4288548"/>
            <a:ext cx="707455" cy="70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Rendimiento "/>
          <p:cNvPicPr>
            <a:picLocks noChangeAspect="1" noChangeArrowheads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937" y="4304258"/>
            <a:ext cx="646214" cy="646215"/>
          </a:xfrm>
          <a:prstGeom prst="rect">
            <a:avLst/>
          </a:prstGeom>
          <a:noFill/>
          <a:extLst/>
        </p:spPr>
      </p:pic>
      <p:pic>
        <p:nvPicPr>
          <p:cNvPr id="4120" name="Picture 24" descr="sensible"/>
          <p:cNvPicPr>
            <a:picLocks noChangeAspect="1" noChangeArrowheads="1"/>
          </p:cNvPicPr>
          <p:nvPr/>
        </p:nvPicPr>
        <p:blipFill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981" y="4270958"/>
            <a:ext cx="757280" cy="75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panel de administrador "/>
          <p:cNvPicPr>
            <a:picLocks noChangeAspect="1" noChangeArrowheads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523" y="4277186"/>
            <a:ext cx="693821" cy="693822"/>
          </a:xfrm>
          <a:prstGeom prst="rect">
            <a:avLst/>
          </a:prstGeom>
          <a:noFill/>
          <a:extLst/>
        </p:spPr>
      </p:pic>
      <p:pic>
        <p:nvPicPr>
          <p:cNvPr id="4124" name="Picture 28" descr="auditoría"/>
          <p:cNvPicPr>
            <a:picLocks noChangeAspect="1" noChangeArrowheads="1"/>
          </p:cNvPicPr>
          <p:nvPr/>
        </p:nvPicPr>
        <p:blipFill>
          <a:blip r:embed="rId1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163" y="4202400"/>
            <a:ext cx="748072" cy="74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843622" y="473827"/>
            <a:ext cx="45439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</a:rPr>
              <a:t>Contenido de la Norma: 12 puntos </a:t>
            </a:r>
            <a:endParaRPr lang="es-AR" sz="2400" dirty="0">
              <a:solidFill>
                <a:schemeClr val="bg1"/>
              </a:solidFill>
            </a:endParaRPr>
          </a:p>
        </p:txBody>
      </p:sp>
      <p:pic>
        <p:nvPicPr>
          <p:cNvPr id="4126" name="Picture 30" descr="proteger 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00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614" y="1892919"/>
            <a:ext cx="645810" cy="645811"/>
          </a:xfrm>
          <a:prstGeom prst="rect">
            <a:avLst/>
          </a:prstGeom>
          <a:solidFill>
            <a:srgbClr val="39A87F"/>
          </a:solidFill>
          <a:extLst/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20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22815" y="1773296"/>
            <a:ext cx="789442" cy="789442"/>
          </a:xfrm>
          <a:prstGeom prst="rect">
            <a:avLst/>
          </a:prstGeom>
        </p:spPr>
      </p:pic>
      <p:grpSp>
        <p:nvGrpSpPr>
          <p:cNvPr id="38" name="Grupo 37"/>
          <p:cNvGrpSpPr/>
          <p:nvPr/>
        </p:nvGrpSpPr>
        <p:grpSpPr>
          <a:xfrm>
            <a:off x="1735650" y="2798178"/>
            <a:ext cx="1288420" cy="478004"/>
            <a:chOff x="2453" y="1786710"/>
            <a:chExt cx="1288420" cy="478004"/>
          </a:xfrm>
        </p:grpSpPr>
        <p:sp>
          <p:nvSpPr>
            <p:cNvPr id="39" name="Rectángulo 38"/>
            <p:cNvSpPr/>
            <p:nvPr/>
          </p:nvSpPr>
          <p:spPr>
            <a:xfrm>
              <a:off x="2453" y="1786710"/>
              <a:ext cx="1288420" cy="47800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CuadroTexto 39"/>
            <p:cNvSpPr txBox="1"/>
            <p:nvPr/>
          </p:nvSpPr>
          <p:spPr>
            <a:xfrm>
              <a:off x="2453" y="1786710"/>
              <a:ext cx="1288420" cy="4780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78232" rIns="78232" bIns="0" numCol="1" spcCol="1270" anchor="t" anchorCtr="0">
              <a:noAutofit/>
            </a:bodyPr>
            <a:lstStyle/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600" b="1" i="0" kern="1200" dirty="0" smtClean="0">
                  <a:solidFill>
                    <a:schemeClr val="bg1"/>
                  </a:solidFill>
                  <a:cs typeface="Poppins" panose="020B0604020202020204" charset="0"/>
                </a:rPr>
                <a:t>1 </a:t>
              </a:r>
            </a:p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400" b="1" i="0" kern="1200" dirty="0" smtClean="0">
                  <a:solidFill>
                    <a:schemeClr val="bg1"/>
                  </a:solidFill>
                  <a:cs typeface="Poppins" panose="020B0604020202020204" charset="0"/>
                </a:rPr>
                <a:t>Organización Informática</a:t>
              </a:r>
              <a:endParaRPr lang="es-AR" sz="1400" b="1" kern="1200" dirty="0">
                <a:solidFill>
                  <a:schemeClr val="bg1"/>
                </a:solidFill>
                <a:cs typeface="Poppins" panose="020B0604020202020204" charset="0"/>
              </a:endParaRPr>
            </a:p>
          </p:txBody>
        </p:sp>
      </p:grpSp>
      <p:grpSp>
        <p:nvGrpSpPr>
          <p:cNvPr id="41" name="Grupo 40"/>
          <p:cNvGrpSpPr/>
          <p:nvPr/>
        </p:nvGrpSpPr>
        <p:grpSpPr>
          <a:xfrm>
            <a:off x="3346134" y="2805003"/>
            <a:ext cx="1405813" cy="487266"/>
            <a:chOff x="1419770" y="1786709"/>
            <a:chExt cx="1530527" cy="478005"/>
          </a:xfrm>
        </p:grpSpPr>
        <p:sp>
          <p:nvSpPr>
            <p:cNvPr id="42" name="Rectángulo 41"/>
            <p:cNvSpPr/>
            <p:nvPr/>
          </p:nvSpPr>
          <p:spPr>
            <a:xfrm>
              <a:off x="1419770" y="1786710"/>
              <a:ext cx="1530527" cy="47800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CuadroTexto 42"/>
            <p:cNvSpPr txBox="1"/>
            <p:nvPr/>
          </p:nvSpPr>
          <p:spPr>
            <a:xfrm>
              <a:off x="1419770" y="1786709"/>
              <a:ext cx="1530527" cy="4780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78232" rIns="78232" bIns="0" numCol="1" spcCol="1270" anchor="t" anchorCtr="0">
              <a:noAutofit/>
            </a:bodyPr>
            <a:lstStyle/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600" b="1" i="0" kern="1200" dirty="0" smtClean="0">
                  <a:solidFill>
                    <a:schemeClr val="bg1"/>
                  </a:solidFill>
                  <a:cs typeface="Poppins" panose="020B0604020202020204" charset="0"/>
                </a:rPr>
                <a:t>2 </a:t>
              </a:r>
            </a:p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400" b="1" i="0" kern="1200" dirty="0" smtClean="0">
                  <a:solidFill>
                    <a:schemeClr val="bg1"/>
                  </a:solidFill>
                  <a:cs typeface="Poppins" panose="020B0604020202020204" charset="0"/>
                </a:rPr>
                <a:t>Plan Estratégico de TI</a:t>
              </a:r>
              <a:endParaRPr lang="es-AR" sz="1400" b="1" kern="1200" dirty="0">
                <a:solidFill>
                  <a:schemeClr val="bg1"/>
                </a:solidFill>
                <a:cs typeface="Poppins" panose="020B0604020202020204" charset="0"/>
              </a:endParaRPr>
            </a:p>
          </p:txBody>
        </p:sp>
      </p:grpSp>
      <p:grpSp>
        <p:nvGrpSpPr>
          <p:cNvPr id="44" name="Grupo 43"/>
          <p:cNvGrpSpPr/>
          <p:nvPr/>
        </p:nvGrpSpPr>
        <p:grpSpPr>
          <a:xfrm>
            <a:off x="4991428" y="2802993"/>
            <a:ext cx="1452215" cy="478004"/>
            <a:chOff x="3079194" y="1786710"/>
            <a:chExt cx="1288420" cy="478004"/>
          </a:xfrm>
        </p:grpSpPr>
        <p:sp>
          <p:nvSpPr>
            <p:cNvPr id="45" name="Rectángulo 44"/>
            <p:cNvSpPr/>
            <p:nvPr/>
          </p:nvSpPr>
          <p:spPr>
            <a:xfrm>
              <a:off x="3079194" y="1786710"/>
              <a:ext cx="1288420" cy="47800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CuadroTexto 45"/>
            <p:cNvSpPr txBox="1"/>
            <p:nvPr/>
          </p:nvSpPr>
          <p:spPr>
            <a:xfrm>
              <a:off x="3079194" y="1786710"/>
              <a:ext cx="1288420" cy="4780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78232" rIns="78232" bIns="0" numCol="1" spcCol="1270" anchor="t" anchorCtr="0">
              <a:noAutofit/>
            </a:bodyPr>
            <a:lstStyle/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600" b="1" i="0" kern="1200" dirty="0" smtClean="0">
                  <a:solidFill>
                    <a:schemeClr val="bg1"/>
                  </a:solidFill>
                  <a:cs typeface="Poppins" panose="020B0604020202020204" charset="0"/>
                </a:rPr>
                <a:t>3</a:t>
              </a:r>
            </a:p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400" b="1" i="0" kern="1200" dirty="0" smtClean="0">
                  <a:solidFill>
                    <a:schemeClr val="bg1"/>
                  </a:solidFill>
                  <a:cs typeface="Poppins" panose="020B0604020202020204" charset="0"/>
                </a:rPr>
                <a:t> Arquitectura de la Información</a:t>
              </a:r>
              <a:endParaRPr lang="es-AR" sz="1400" b="1" kern="1200" dirty="0">
                <a:solidFill>
                  <a:schemeClr val="bg1"/>
                </a:solidFill>
                <a:cs typeface="Poppins" panose="020B0604020202020204" charset="0"/>
              </a:endParaRPr>
            </a:p>
          </p:txBody>
        </p:sp>
      </p:grpSp>
      <p:grpSp>
        <p:nvGrpSpPr>
          <p:cNvPr id="49" name="Grupo 48"/>
          <p:cNvGrpSpPr/>
          <p:nvPr/>
        </p:nvGrpSpPr>
        <p:grpSpPr>
          <a:xfrm>
            <a:off x="6749121" y="2788489"/>
            <a:ext cx="1434509" cy="478004"/>
            <a:chOff x="4496511" y="1786710"/>
            <a:chExt cx="1288420" cy="478004"/>
          </a:xfrm>
        </p:grpSpPr>
        <p:sp>
          <p:nvSpPr>
            <p:cNvPr id="50" name="Rectángulo 49"/>
            <p:cNvSpPr/>
            <p:nvPr/>
          </p:nvSpPr>
          <p:spPr>
            <a:xfrm>
              <a:off x="4496511" y="1786710"/>
              <a:ext cx="1288420" cy="47800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1" name="CuadroTexto 50"/>
            <p:cNvSpPr txBox="1"/>
            <p:nvPr/>
          </p:nvSpPr>
          <p:spPr>
            <a:xfrm>
              <a:off x="4496511" y="1786710"/>
              <a:ext cx="1288420" cy="4780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78232" rIns="78232" bIns="0" numCol="1" spcCol="1270" anchor="t" anchorCtr="0">
              <a:noAutofit/>
            </a:bodyPr>
            <a:lstStyle/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600" b="1" i="0" kern="1200" dirty="0" smtClean="0">
                  <a:solidFill>
                    <a:schemeClr val="bg1"/>
                  </a:solidFill>
                  <a:cs typeface="Poppins" panose="020B0604020202020204" charset="0"/>
                </a:rPr>
                <a:t>4</a:t>
              </a:r>
            </a:p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400" b="1" i="0" kern="1200" dirty="0" smtClean="0">
                  <a:solidFill>
                    <a:schemeClr val="bg1"/>
                  </a:solidFill>
                  <a:cs typeface="Poppins" panose="020B0604020202020204" charset="0"/>
                </a:rPr>
                <a:t> Políticas y Procedimientos</a:t>
              </a:r>
              <a:endParaRPr lang="es-AR" sz="1400" b="1" kern="1200" dirty="0">
                <a:solidFill>
                  <a:schemeClr val="bg1"/>
                </a:solidFill>
                <a:cs typeface="Poppins" panose="020B0604020202020204" charset="0"/>
              </a:endParaRPr>
            </a:p>
          </p:txBody>
        </p:sp>
      </p:grpSp>
      <p:grpSp>
        <p:nvGrpSpPr>
          <p:cNvPr id="52" name="Grupo 51"/>
          <p:cNvGrpSpPr/>
          <p:nvPr/>
        </p:nvGrpSpPr>
        <p:grpSpPr>
          <a:xfrm>
            <a:off x="8343617" y="2792719"/>
            <a:ext cx="1800616" cy="478004"/>
            <a:chOff x="5913827" y="1786710"/>
            <a:chExt cx="1800616" cy="478004"/>
          </a:xfrm>
        </p:grpSpPr>
        <p:sp>
          <p:nvSpPr>
            <p:cNvPr id="53" name="Rectángulo 52"/>
            <p:cNvSpPr/>
            <p:nvPr/>
          </p:nvSpPr>
          <p:spPr>
            <a:xfrm>
              <a:off x="5913827" y="1786710"/>
              <a:ext cx="1478552" cy="47800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CuadroTexto 53"/>
            <p:cNvSpPr txBox="1"/>
            <p:nvPr/>
          </p:nvSpPr>
          <p:spPr>
            <a:xfrm>
              <a:off x="5913827" y="1786710"/>
              <a:ext cx="1800616" cy="4780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78232" rIns="78232" bIns="0" numCol="1" spcCol="1270" anchor="t" anchorCtr="0">
              <a:noAutofit/>
            </a:bodyPr>
            <a:lstStyle/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600" b="1" i="0" kern="1200" dirty="0" smtClean="0">
                  <a:solidFill>
                    <a:schemeClr val="bg1"/>
                  </a:solidFill>
                  <a:cs typeface="Poppins" panose="020B0604020202020204" charset="0"/>
                </a:rPr>
                <a:t>5  </a:t>
              </a:r>
            </a:p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400" b="1" i="0" kern="1200" dirty="0" smtClean="0">
                  <a:solidFill>
                    <a:schemeClr val="bg1"/>
                  </a:solidFill>
                  <a:cs typeface="Poppins" panose="020B0604020202020204" charset="0"/>
                </a:rPr>
                <a:t>Cumplimientos de Regulaciones Externas</a:t>
              </a:r>
              <a:endParaRPr lang="es-AR" sz="1400" b="1" kern="1200" dirty="0">
                <a:solidFill>
                  <a:schemeClr val="bg1"/>
                </a:solidFill>
                <a:cs typeface="Poppins" panose="020B0604020202020204" charset="0"/>
              </a:endParaRPr>
            </a:p>
          </p:txBody>
        </p:sp>
      </p:grpSp>
      <p:grpSp>
        <p:nvGrpSpPr>
          <p:cNvPr id="55" name="Grupo 54"/>
          <p:cNvGrpSpPr/>
          <p:nvPr/>
        </p:nvGrpSpPr>
        <p:grpSpPr>
          <a:xfrm>
            <a:off x="10322063" y="2802993"/>
            <a:ext cx="1485806" cy="478004"/>
            <a:chOff x="7521277" y="1786710"/>
            <a:chExt cx="1485806" cy="478004"/>
          </a:xfrm>
        </p:grpSpPr>
        <p:sp>
          <p:nvSpPr>
            <p:cNvPr id="56" name="Rectángulo 55"/>
            <p:cNvSpPr/>
            <p:nvPr/>
          </p:nvSpPr>
          <p:spPr>
            <a:xfrm>
              <a:off x="7521277" y="1786710"/>
              <a:ext cx="1485806" cy="47800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7" name="CuadroTexto 56"/>
            <p:cNvSpPr txBox="1"/>
            <p:nvPr/>
          </p:nvSpPr>
          <p:spPr>
            <a:xfrm>
              <a:off x="7521277" y="1786710"/>
              <a:ext cx="1485806" cy="4780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78232" rIns="78232" bIns="0" numCol="1" spcCol="1270" anchor="t" anchorCtr="0">
              <a:noAutofit/>
            </a:bodyPr>
            <a:lstStyle/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600" b="1" i="0" kern="1200" dirty="0" smtClean="0">
                  <a:solidFill>
                    <a:schemeClr val="bg1"/>
                  </a:solidFill>
                  <a:cs typeface="Poppins" panose="020B0604020202020204" charset="0"/>
                </a:rPr>
                <a:t>6 </a:t>
              </a:r>
            </a:p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400" b="1" i="0" kern="1200" dirty="0" smtClean="0">
                  <a:solidFill>
                    <a:schemeClr val="bg1"/>
                  </a:solidFill>
                  <a:cs typeface="Poppins" panose="020B0604020202020204" charset="0"/>
                </a:rPr>
                <a:t>Administración de Proyectos</a:t>
              </a:r>
              <a:endParaRPr lang="es-AR" sz="1400" b="1" kern="1200" dirty="0">
                <a:solidFill>
                  <a:schemeClr val="bg1"/>
                </a:solidFill>
                <a:cs typeface="Poppins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65825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040158" y="1290130"/>
            <a:ext cx="45517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es-ES_trad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Vinculadas a las </a:t>
            </a:r>
            <a:r>
              <a:rPr lang="es-ES_tradnl" sz="2800" dirty="0">
                <a:latin typeface="Arial" panose="020B0604020202020204" pitchFamily="34" charset="0"/>
                <a:cs typeface="Arial" panose="020B0604020202020204" pitchFamily="34" charset="0"/>
              </a:rPr>
              <a:t>Normas Generales de Control Interno -  NGCI - para el Sector Público Nacional </a:t>
            </a:r>
            <a:r>
              <a:rPr lang="es-ES_trad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aprobadas </a:t>
            </a:r>
            <a:r>
              <a:rPr lang="es-ES_tradnl" sz="2800" dirty="0">
                <a:latin typeface="Arial" panose="020B0604020202020204" pitchFamily="34" charset="0"/>
                <a:cs typeface="Arial" panose="020B0604020202020204" pitchFamily="34" charset="0"/>
              </a:rPr>
              <a:t>por la Res. N° 172/2014 SIGEN. </a:t>
            </a:r>
          </a:p>
          <a:p>
            <a:pPr hangingPunct="0"/>
            <a:endParaRPr lang="es-ES_tradn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/>
            <a:endParaRPr lang="es-ES_tradn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/>
            <a:endParaRPr lang="es-ES_trad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7"/>
          <p:cNvPicPr>
            <a:picLocks noChangeAspect="1"/>
          </p:cNvPicPr>
          <p:nvPr/>
        </p:nvPicPr>
        <p:blipFill rotWithShape="1">
          <a:blip r:embed="rId3"/>
          <a:srcRect l="26903" t="12207" r="41494" b="8676"/>
          <a:stretch/>
        </p:blipFill>
        <p:spPr>
          <a:xfrm>
            <a:off x="6418385" y="281332"/>
            <a:ext cx="4536830" cy="6389023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01442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4785" y="1377587"/>
            <a:ext cx="3694496" cy="5297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dondear rectángulo de esquina sencilla 12"/>
          <p:cNvSpPr/>
          <p:nvPr/>
        </p:nvSpPr>
        <p:spPr>
          <a:xfrm>
            <a:off x="0" y="289437"/>
            <a:ext cx="6072027" cy="830445"/>
          </a:xfrm>
          <a:prstGeom prst="round1Rect">
            <a:avLst>
              <a:gd name="adj" fmla="val 26641"/>
            </a:avLst>
          </a:prstGeom>
          <a:gradFill flip="none" rotWithShape="1">
            <a:gsLst>
              <a:gs pos="63000">
                <a:srgbClr val="062767"/>
              </a:gs>
              <a:gs pos="0">
                <a:srgbClr val="002060"/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CuadroTexto 7"/>
          <p:cNvSpPr txBox="1"/>
          <p:nvPr/>
        </p:nvSpPr>
        <p:spPr>
          <a:xfrm>
            <a:off x="1549453" y="2410980"/>
            <a:ext cx="1167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dirty="0" smtClean="0">
                <a:solidFill>
                  <a:srgbClr val="002060"/>
                </a:solidFill>
              </a:rPr>
              <a:t>Objetivos</a:t>
            </a:r>
            <a:endParaRPr lang="es-ES" dirty="0">
              <a:solidFill>
                <a:srgbClr val="002060"/>
              </a:solidFill>
            </a:endParaRPr>
          </a:p>
          <a:p>
            <a:pPr algn="r"/>
            <a:r>
              <a:rPr lang="es-ES" dirty="0">
                <a:solidFill>
                  <a:srgbClr val="002060"/>
                </a:solidFill>
              </a:rPr>
              <a:t>de Control</a:t>
            </a:r>
            <a:endParaRPr lang="es-AR" dirty="0">
              <a:solidFill>
                <a:srgbClr val="00206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8766833" y="1919291"/>
            <a:ext cx="2104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</a:rPr>
              <a:t>Principales riesgos que se busca mitigar</a:t>
            </a:r>
            <a:endParaRPr lang="es-AR" dirty="0">
              <a:solidFill>
                <a:srgbClr val="002060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8815086" y="5399204"/>
            <a:ext cx="2104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</a:rPr>
              <a:t>Referencia a las Normas Generales de Control Interno</a:t>
            </a:r>
            <a:endParaRPr lang="es-AR" dirty="0">
              <a:solidFill>
                <a:srgbClr val="00206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67797" y="519994"/>
            <a:ext cx="156331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600" dirty="0">
                <a:solidFill>
                  <a:schemeClr val="bg1"/>
                </a:solidFill>
              </a:rPr>
              <a:t>FORMATO</a:t>
            </a:r>
            <a:endParaRPr lang="es-AR" sz="2600" dirty="0">
              <a:solidFill>
                <a:schemeClr val="bg1"/>
              </a:solidFill>
            </a:endParaRPr>
          </a:p>
        </p:txBody>
      </p:sp>
      <p:cxnSp>
        <p:nvCxnSpPr>
          <p:cNvPr id="17" name="Conector recto de flecha 16"/>
          <p:cNvCxnSpPr/>
          <p:nvPr/>
        </p:nvCxnSpPr>
        <p:spPr>
          <a:xfrm>
            <a:off x="5536637" y="5824029"/>
            <a:ext cx="3230195" cy="314"/>
          </a:xfrm>
          <a:prstGeom prst="straightConnector1">
            <a:avLst/>
          </a:prstGeom>
          <a:ln w="57150">
            <a:solidFill>
              <a:srgbClr val="39A8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>
            <a:off x="6953061" y="2185850"/>
            <a:ext cx="1813771" cy="0"/>
          </a:xfrm>
          <a:prstGeom prst="straightConnector1">
            <a:avLst/>
          </a:prstGeom>
          <a:ln w="57150">
            <a:solidFill>
              <a:srgbClr val="39A8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 flipH="1">
            <a:off x="2893043" y="2734146"/>
            <a:ext cx="1133866" cy="2455"/>
          </a:xfrm>
          <a:prstGeom prst="straightConnector1">
            <a:avLst/>
          </a:prstGeom>
          <a:ln w="57150">
            <a:solidFill>
              <a:srgbClr val="39A8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0156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dondear rectángulo de esquina sencilla 14"/>
          <p:cNvSpPr/>
          <p:nvPr/>
        </p:nvSpPr>
        <p:spPr>
          <a:xfrm rot="16200000" flipV="1">
            <a:off x="-189246" y="178297"/>
            <a:ext cx="5718473" cy="5361879"/>
          </a:xfrm>
          <a:prstGeom prst="round1Rect">
            <a:avLst>
              <a:gd name="adj" fmla="val 12053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449629" y="328899"/>
            <a:ext cx="1370207" cy="137020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514329" y="1431819"/>
            <a:ext cx="36026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600" dirty="0" smtClean="0">
                <a:solidFill>
                  <a:schemeClr val="bg1"/>
                </a:solidFill>
              </a:rPr>
              <a:t>Herramientas de SIGEN para el Control </a:t>
            </a:r>
            <a:r>
              <a:rPr lang="es-AR" sz="3600" dirty="0">
                <a:solidFill>
                  <a:schemeClr val="bg1"/>
                </a:solidFill>
              </a:rPr>
              <a:t>Interno </a:t>
            </a:r>
            <a:endParaRPr lang="es-AR" sz="3600" dirty="0" smtClean="0">
              <a:solidFill>
                <a:schemeClr val="bg1"/>
              </a:solidFill>
            </a:endParaRPr>
          </a:p>
          <a:p>
            <a:r>
              <a:rPr lang="es-AR" sz="3600" dirty="0" smtClean="0">
                <a:solidFill>
                  <a:schemeClr val="bg1"/>
                </a:solidFill>
              </a:rPr>
              <a:t>de </a:t>
            </a:r>
            <a:r>
              <a:rPr lang="es-AR" sz="3600" dirty="0">
                <a:solidFill>
                  <a:schemeClr val="bg1"/>
                </a:solidFill>
              </a:rPr>
              <a:t>la Tecnología </a:t>
            </a:r>
            <a:endParaRPr lang="es-AR" sz="3600" dirty="0" smtClean="0">
              <a:solidFill>
                <a:schemeClr val="bg1"/>
              </a:solidFill>
            </a:endParaRPr>
          </a:p>
          <a:p>
            <a:r>
              <a:rPr lang="es-AR" sz="3600" dirty="0" smtClean="0">
                <a:solidFill>
                  <a:schemeClr val="bg1"/>
                </a:solidFill>
              </a:rPr>
              <a:t>de </a:t>
            </a:r>
            <a:r>
              <a:rPr lang="es-AR" sz="3600" dirty="0">
                <a:solidFill>
                  <a:schemeClr val="bg1"/>
                </a:solidFill>
              </a:rPr>
              <a:t>la Información</a:t>
            </a:r>
          </a:p>
        </p:txBody>
      </p:sp>
      <p:sp>
        <p:nvSpPr>
          <p:cNvPr id="16" name="Redondear rectángulo de esquina sencilla 15"/>
          <p:cNvSpPr/>
          <p:nvPr/>
        </p:nvSpPr>
        <p:spPr>
          <a:xfrm rot="16200000" flipV="1">
            <a:off x="-720970" y="720968"/>
            <a:ext cx="6858000" cy="5416062"/>
          </a:xfrm>
          <a:prstGeom prst="round1Rect">
            <a:avLst>
              <a:gd name="adj" fmla="val 12053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460578" y="328899"/>
            <a:ext cx="1370207" cy="1370207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905607" y="1530523"/>
            <a:ext cx="422229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1" indent="-742950">
              <a:buAutoNum type="arabicParenBoth"/>
            </a:pPr>
            <a:r>
              <a:rPr lang="es-ES" sz="3600" dirty="0" smtClean="0">
                <a:solidFill>
                  <a:schemeClr val="bg1"/>
                </a:solidFill>
              </a:rPr>
              <a:t>Programas de </a:t>
            </a:r>
            <a:r>
              <a:rPr lang="es-AR" sz="36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Auditoría guía</a:t>
            </a:r>
          </a:p>
          <a:p>
            <a:pPr lvl="1"/>
            <a:endParaRPr lang="es-ES" sz="3600" dirty="0" smtClean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s-ES" sz="28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Disponibles en Intranet SIGEN para uso de </a:t>
            </a:r>
            <a:r>
              <a:rPr lang="es-ES" sz="2800" dirty="0" err="1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UAIs</a:t>
            </a:r>
            <a:r>
              <a:rPr lang="es-ES" sz="28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y Red Federal (algunos de carácter mandatorio, otros según necesidad)</a:t>
            </a:r>
            <a:endParaRPr lang="es-AR" sz="2800" dirty="0" smtClean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/>
          <p:nvPr/>
        </p:nvPicPr>
        <p:blipFill rotWithShape="1">
          <a:blip r:embed="rId3"/>
          <a:srcRect l="47668" t="23664" r="7459" b="17477"/>
          <a:stretch/>
        </p:blipFill>
        <p:spPr bwMode="auto">
          <a:xfrm>
            <a:off x="5653454" y="328898"/>
            <a:ext cx="6365631" cy="3566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/>
          <p:cNvPicPr/>
          <p:nvPr/>
        </p:nvPicPr>
        <p:blipFill rotWithShape="1">
          <a:blip r:embed="rId4"/>
          <a:srcRect l="57967" t="36039" r="14857" b="32693"/>
          <a:stretch/>
        </p:blipFill>
        <p:spPr bwMode="auto">
          <a:xfrm>
            <a:off x="5806907" y="4116460"/>
            <a:ext cx="3187623" cy="1774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/>
          <p:cNvPicPr/>
          <p:nvPr/>
        </p:nvPicPr>
        <p:blipFill rotWithShape="1">
          <a:blip r:embed="rId5"/>
          <a:srcRect l="56489" t="39947" r="14153" b="14445"/>
          <a:stretch/>
        </p:blipFill>
        <p:spPr bwMode="auto">
          <a:xfrm>
            <a:off x="7772401" y="4914900"/>
            <a:ext cx="3951532" cy="1774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1345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ángulo redondeado 49"/>
          <p:cNvSpPr/>
          <p:nvPr/>
        </p:nvSpPr>
        <p:spPr>
          <a:xfrm>
            <a:off x="795276" y="2518033"/>
            <a:ext cx="3271444" cy="3370384"/>
          </a:xfrm>
          <a:prstGeom prst="roundRect">
            <a:avLst>
              <a:gd name="adj" fmla="val 6844"/>
            </a:avLst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49" name="Rectángulo redondeado 48"/>
          <p:cNvSpPr/>
          <p:nvPr/>
        </p:nvSpPr>
        <p:spPr>
          <a:xfrm>
            <a:off x="4185237" y="4106965"/>
            <a:ext cx="7459568" cy="1781452"/>
          </a:xfrm>
          <a:prstGeom prst="roundRect">
            <a:avLst>
              <a:gd name="adj" fmla="val 6844"/>
            </a:avLst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48" name="Rectángulo redondeado 47"/>
          <p:cNvSpPr/>
          <p:nvPr/>
        </p:nvSpPr>
        <p:spPr>
          <a:xfrm>
            <a:off x="4185237" y="2526303"/>
            <a:ext cx="7459568" cy="1493120"/>
          </a:xfrm>
          <a:prstGeom prst="roundRect">
            <a:avLst>
              <a:gd name="adj" fmla="val 6844"/>
            </a:avLst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579211" y="3664957"/>
            <a:ext cx="2443882" cy="9952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AR" sz="3600" dirty="0">
              <a:solidFill>
                <a:schemeClr val="accent5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328200" y="3246693"/>
            <a:ext cx="2732379" cy="573180"/>
          </a:xfrm>
          <a:prstGeom prst="rect">
            <a:avLst/>
          </a:prstGeom>
          <a:solidFill>
            <a:srgbClr val="6FBB3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bg1"/>
                </a:solidFill>
              </a:rPr>
              <a:t>PROGRAMA TRADICIONAL</a:t>
            </a:r>
            <a:endParaRPr lang="es-AR" dirty="0">
              <a:solidFill>
                <a:schemeClr val="bg1"/>
              </a:solidFill>
            </a:endParaRPr>
          </a:p>
        </p:txBody>
      </p:sp>
      <p:cxnSp>
        <p:nvCxnSpPr>
          <p:cNvPr id="9" name="Conector angular 8"/>
          <p:cNvCxnSpPr/>
          <p:nvPr/>
        </p:nvCxnSpPr>
        <p:spPr>
          <a:xfrm>
            <a:off x="5437335" y="2860204"/>
            <a:ext cx="2257055" cy="385622"/>
          </a:xfrm>
          <a:prstGeom prst="bentConnector2">
            <a:avLst/>
          </a:prstGeom>
          <a:ln w="28575">
            <a:solidFill>
              <a:srgbClr val="81C85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4721289" y="2673188"/>
            <a:ext cx="8516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Reglas</a:t>
            </a:r>
            <a:endParaRPr lang="es-AR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Conector angular 10"/>
          <p:cNvCxnSpPr/>
          <p:nvPr/>
        </p:nvCxnSpPr>
        <p:spPr>
          <a:xfrm>
            <a:off x="5437335" y="3528329"/>
            <a:ext cx="890865" cy="579"/>
          </a:xfrm>
          <a:prstGeom prst="bentConnector3">
            <a:avLst>
              <a:gd name="adj1" fmla="val 50000"/>
            </a:avLst>
          </a:prstGeom>
          <a:ln w="28575">
            <a:solidFill>
              <a:srgbClr val="81C85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4721289" y="3328441"/>
            <a:ext cx="876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Datos</a:t>
            </a:r>
            <a:endParaRPr lang="es-AR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6" name="Conector angular 15"/>
          <p:cNvCxnSpPr>
            <a:stCxn id="2" idx="3"/>
            <a:endCxn id="65" idx="2"/>
          </p:cNvCxnSpPr>
          <p:nvPr/>
        </p:nvCxnSpPr>
        <p:spPr>
          <a:xfrm flipV="1">
            <a:off x="9060579" y="3532564"/>
            <a:ext cx="929445" cy="719"/>
          </a:xfrm>
          <a:prstGeom prst="bentConnector3">
            <a:avLst>
              <a:gd name="adj1" fmla="val 50000"/>
            </a:avLst>
          </a:prstGeom>
          <a:ln w="28575">
            <a:solidFill>
              <a:srgbClr val="81C85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7" name="CuadroTexto 16"/>
          <p:cNvSpPr txBox="1"/>
          <p:nvPr/>
        </p:nvSpPr>
        <p:spPr>
          <a:xfrm>
            <a:off x="10252806" y="3363533"/>
            <a:ext cx="1295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Resultados</a:t>
            </a:r>
            <a:endParaRPr lang="es-AR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6343508" y="4873606"/>
            <a:ext cx="2732379" cy="622937"/>
          </a:xfrm>
          <a:prstGeom prst="rect">
            <a:avLst/>
          </a:prstGeom>
          <a:solidFill>
            <a:srgbClr val="0098D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bg1"/>
                </a:solidFill>
              </a:rPr>
              <a:t>INTELIGENCIA ARTIFICIAL</a:t>
            </a:r>
            <a:endParaRPr lang="es-AR" dirty="0">
              <a:solidFill>
                <a:schemeClr val="bg1"/>
              </a:solidFill>
            </a:endParaRPr>
          </a:p>
        </p:txBody>
      </p:sp>
      <p:cxnSp>
        <p:nvCxnSpPr>
          <p:cNvPr id="19" name="Conector angular 18"/>
          <p:cNvCxnSpPr>
            <a:endCxn id="18" idx="0"/>
          </p:cNvCxnSpPr>
          <p:nvPr/>
        </p:nvCxnSpPr>
        <p:spPr>
          <a:xfrm>
            <a:off x="5919953" y="4382814"/>
            <a:ext cx="1789744" cy="490792"/>
          </a:xfrm>
          <a:prstGeom prst="bentConnector2">
            <a:avLst/>
          </a:prstGeom>
          <a:ln w="28575">
            <a:solidFill>
              <a:srgbClr val="0098DB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4766962" y="4159699"/>
            <a:ext cx="31197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Resultados</a:t>
            </a:r>
            <a:r>
              <a:rPr lang="es-E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r>
              <a:rPr lang="es-E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(datos anteriores/entrenamiento)</a:t>
            </a:r>
            <a:endParaRPr lang="es-AR" sz="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1" name="Conector angular 20"/>
          <p:cNvCxnSpPr>
            <a:endCxn id="18" idx="1"/>
          </p:cNvCxnSpPr>
          <p:nvPr/>
        </p:nvCxnSpPr>
        <p:spPr>
          <a:xfrm>
            <a:off x="5530120" y="5185074"/>
            <a:ext cx="813388" cy="1"/>
          </a:xfrm>
          <a:prstGeom prst="bentConnector3">
            <a:avLst>
              <a:gd name="adj1" fmla="val 50000"/>
            </a:avLst>
          </a:prstGeom>
          <a:ln w="28575">
            <a:solidFill>
              <a:srgbClr val="0098DB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2" name="CuadroTexto 21"/>
          <p:cNvSpPr txBox="1"/>
          <p:nvPr/>
        </p:nvSpPr>
        <p:spPr>
          <a:xfrm>
            <a:off x="4789176" y="4936214"/>
            <a:ext cx="891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Datos</a:t>
            </a:r>
            <a:endParaRPr lang="es-AR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3" name="Conector angular 22"/>
          <p:cNvCxnSpPr/>
          <p:nvPr/>
        </p:nvCxnSpPr>
        <p:spPr>
          <a:xfrm>
            <a:off x="9075887" y="4952713"/>
            <a:ext cx="899247" cy="874"/>
          </a:xfrm>
          <a:prstGeom prst="bentConnector3">
            <a:avLst>
              <a:gd name="adj1" fmla="val 50000"/>
            </a:avLst>
          </a:prstGeom>
          <a:ln w="28575">
            <a:solidFill>
              <a:srgbClr val="0098DB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4" name="CuadroTexto 23"/>
          <p:cNvSpPr txBox="1"/>
          <p:nvPr/>
        </p:nvSpPr>
        <p:spPr>
          <a:xfrm>
            <a:off x="10277961" y="4752383"/>
            <a:ext cx="1089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Reglas</a:t>
            </a:r>
            <a:endParaRPr lang="es-AR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10277961" y="5181498"/>
            <a:ext cx="1229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Resultados</a:t>
            </a:r>
            <a:endParaRPr lang="es-AR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Arco 28"/>
          <p:cNvSpPr/>
          <p:nvPr/>
        </p:nvSpPr>
        <p:spPr>
          <a:xfrm>
            <a:off x="4979127" y="4633072"/>
            <a:ext cx="5186012" cy="1137108"/>
          </a:xfrm>
          <a:prstGeom prst="arc">
            <a:avLst>
              <a:gd name="adj1" fmla="val 252031"/>
              <a:gd name="adj2" fmla="val 10696689"/>
            </a:avLst>
          </a:prstGeom>
          <a:ln w="28575">
            <a:solidFill>
              <a:srgbClr val="0098D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59" name="Conector angular 58"/>
          <p:cNvCxnSpPr/>
          <p:nvPr/>
        </p:nvCxnSpPr>
        <p:spPr>
          <a:xfrm>
            <a:off x="9075886" y="5361186"/>
            <a:ext cx="899247" cy="874"/>
          </a:xfrm>
          <a:prstGeom prst="bentConnector3">
            <a:avLst>
              <a:gd name="adj1" fmla="val 50000"/>
            </a:avLst>
          </a:prstGeom>
          <a:ln w="28575">
            <a:solidFill>
              <a:srgbClr val="0098DB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3" name="Elipse 62"/>
          <p:cNvSpPr/>
          <p:nvPr/>
        </p:nvSpPr>
        <p:spPr>
          <a:xfrm>
            <a:off x="4441374" y="2673645"/>
            <a:ext cx="287937" cy="297884"/>
          </a:xfrm>
          <a:prstGeom prst="ellipse">
            <a:avLst/>
          </a:prstGeom>
          <a:solidFill>
            <a:srgbClr val="6FB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1</a:t>
            </a:r>
            <a:endParaRPr lang="es-AR" dirty="0"/>
          </a:p>
        </p:txBody>
      </p:sp>
      <p:sp>
        <p:nvSpPr>
          <p:cNvPr id="64" name="Elipse 63"/>
          <p:cNvSpPr/>
          <p:nvPr/>
        </p:nvSpPr>
        <p:spPr>
          <a:xfrm>
            <a:off x="4455183" y="3343468"/>
            <a:ext cx="287937" cy="297884"/>
          </a:xfrm>
          <a:prstGeom prst="ellipse">
            <a:avLst/>
          </a:prstGeom>
          <a:solidFill>
            <a:srgbClr val="6FB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2</a:t>
            </a:r>
            <a:endParaRPr lang="es-AR" dirty="0"/>
          </a:p>
        </p:txBody>
      </p:sp>
      <p:sp>
        <p:nvSpPr>
          <p:cNvPr id="65" name="Elipse 64"/>
          <p:cNvSpPr/>
          <p:nvPr/>
        </p:nvSpPr>
        <p:spPr>
          <a:xfrm>
            <a:off x="9990024" y="3383622"/>
            <a:ext cx="287937" cy="297884"/>
          </a:xfrm>
          <a:prstGeom prst="ellipse">
            <a:avLst/>
          </a:prstGeom>
          <a:solidFill>
            <a:srgbClr val="6FB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3</a:t>
            </a:r>
            <a:endParaRPr lang="es-AR" dirty="0"/>
          </a:p>
        </p:txBody>
      </p:sp>
      <p:sp>
        <p:nvSpPr>
          <p:cNvPr id="69" name="Elipse 68"/>
          <p:cNvSpPr/>
          <p:nvPr/>
        </p:nvSpPr>
        <p:spPr>
          <a:xfrm>
            <a:off x="4465216" y="4220134"/>
            <a:ext cx="287937" cy="297884"/>
          </a:xfrm>
          <a:prstGeom prst="ellipse">
            <a:avLst/>
          </a:prstGeom>
          <a:solidFill>
            <a:srgbClr val="00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1</a:t>
            </a:r>
            <a:endParaRPr lang="es-AR" dirty="0"/>
          </a:p>
        </p:txBody>
      </p:sp>
      <p:sp>
        <p:nvSpPr>
          <p:cNvPr id="70" name="Elipse 69"/>
          <p:cNvSpPr/>
          <p:nvPr/>
        </p:nvSpPr>
        <p:spPr>
          <a:xfrm>
            <a:off x="4479025" y="5016536"/>
            <a:ext cx="287937" cy="297884"/>
          </a:xfrm>
          <a:prstGeom prst="ellipse">
            <a:avLst/>
          </a:prstGeom>
          <a:solidFill>
            <a:srgbClr val="00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3</a:t>
            </a:r>
            <a:endParaRPr lang="es-AR" dirty="0"/>
          </a:p>
        </p:txBody>
      </p:sp>
      <p:sp>
        <p:nvSpPr>
          <p:cNvPr id="71" name="Elipse 70"/>
          <p:cNvSpPr/>
          <p:nvPr/>
        </p:nvSpPr>
        <p:spPr>
          <a:xfrm>
            <a:off x="10011856" y="4776288"/>
            <a:ext cx="287937" cy="297884"/>
          </a:xfrm>
          <a:prstGeom prst="ellipse">
            <a:avLst/>
          </a:prstGeom>
          <a:solidFill>
            <a:srgbClr val="00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2</a:t>
            </a:r>
            <a:endParaRPr lang="es-AR" dirty="0"/>
          </a:p>
        </p:txBody>
      </p:sp>
      <p:sp>
        <p:nvSpPr>
          <p:cNvPr id="72" name="Elipse 71"/>
          <p:cNvSpPr/>
          <p:nvPr/>
        </p:nvSpPr>
        <p:spPr>
          <a:xfrm>
            <a:off x="10021170" y="5187268"/>
            <a:ext cx="287937" cy="297884"/>
          </a:xfrm>
          <a:prstGeom prst="ellipse">
            <a:avLst/>
          </a:prstGeom>
          <a:solidFill>
            <a:srgbClr val="00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4</a:t>
            </a:r>
            <a:endParaRPr lang="es-AR" dirty="0"/>
          </a:p>
        </p:txBody>
      </p:sp>
      <p:sp>
        <p:nvSpPr>
          <p:cNvPr id="35" name="Marcador de contenido 2"/>
          <p:cNvSpPr txBox="1">
            <a:spLocks/>
          </p:cNvSpPr>
          <p:nvPr/>
        </p:nvSpPr>
        <p:spPr>
          <a:xfrm>
            <a:off x="4279400" y="1181420"/>
            <a:ext cx="6475101" cy="11242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s-ES" sz="1600" b="1" dirty="0" smtClean="0">
                <a:solidFill>
                  <a:schemeClr val="accent1">
                    <a:lumMod val="75000"/>
                  </a:schemeClr>
                </a:solidFill>
              </a:rPr>
              <a:t>Sistemas tradicionales: </a:t>
            </a:r>
            <a:r>
              <a:rPr lang="es-ES" sz="1600" dirty="0" smtClean="0">
                <a:solidFill>
                  <a:schemeClr val="accent1">
                    <a:lumMod val="75000"/>
                  </a:schemeClr>
                </a:solidFill>
              </a:rPr>
              <a:t>procesos lógicos con entrada, pasos ejecutados por una computadora en base a un algoritmo, salida.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s-ES" sz="1600" b="1" dirty="0" smtClean="0">
                <a:solidFill>
                  <a:schemeClr val="accent1">
                    <a:lumMod val="75000"/>
                  </a:schemeClr>
                </a:solidFill>
              </a:rPr>
              <a:t>Los sistemas IA </a:t>
            </a:r>
            <a:r>
              <a:rPr lang="es-ES" sz="1600" dirty="0" smtClean="0">
                <a:solidFill>
                  <a:schemeClr val="accent1">
                    <a:lumMod val="75000"/>
                  </a:schemeClr>
                </a:solidFill>
              </a:rPr>
              <a:t>buscan patrones de comportamiento 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</a:rPr>
              <a:t>para inferir, predecir y reconocer tendencias o comportamientos más </a:t>
            </a:r>
            <a:r>
              <a:rPr lang="es-ES" sz="1600" dirty="0" smtClean="0">
                <a:solidFill>
                  <a:schemeClr val="accent1">
                    <a:lumMod val="75000"/>
                  </a:schemeClr>
                </a:solidFill>
              </a:rPr>
              <a:t>probables.</a:t>
            </a:r>
            <a:endParaRPr lang="es-ES" sz="2000" dirty="0" smtClean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54CDDCF7-7939-4FA2-B7C4-2887A34F604A}"/>
              </a:ext>
            </a:extLst>
          </p:cNvPr>
          <p:cNvSpPr txBox="1"/>
          <p:nvPr/>
        </p:nvSpPr>
        <p:spPr>
          <a:xfrm>
            <a:off x="749476" y="470203"/>
            <a:ext cx="3317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 smtClean="0">
                <a:solidFill>
                  <a:srgbClr val="7030A0"/>
                </a:solidFill>
              </a:rPr>
              <a:t>Inteligencia Artificial</a:t>
            </a:r>
            <a:endParaRPr lang="es-AR" sz="2800" dirty="0">
              <a:solidFill>
                <a:srgbClr val="7030A0"/>
              </a:solidFill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848811" y="992040"/>
            <a:ext cx="252912" cy="471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275" y="4136790"/>
            <a:ext cx="1655315" cy="1633390"/>
          </a:xfrm>
          <a:prstGeom prst="rect">
            <a:avLst/>
          </a:prstGeom>
        </p:spPr>
      </p:pic>
      <p:sp>
        <p:nvSpPr>
          <p:cNvPr id="34" name="Rectángulo 33"/>
          <p:cNvSpPr/>
          <p:nvPr/>
        </p:nvSpPr>
        <p:spPr>
          <a:xfrm>
            <a:off x="1359528" y="2624869"/>
            <a:ext cx="21009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000" dirty="0" smtClean="0">
                <a:solidFill>
                  <a:srgbClr val="2F5597"/>
                </a:solidFill>
              </a:rPr>
              <a:t>Inteligencia artificial</a:t>
            </a:r>
            <a:endParaRPr lang="es-ES" sz="3000" dirty="0">
              <a:solidFill>
                <a:srgbClr val="2F5597"/>
              </a:solidFill>
            </a:endParaRPr>
          </a:p>
          <a:p>
            <a:pPr algn="ctr"/>
            <a:r>
              <a:rPr lang="es-ES" sz="3000" dirty="0">
                <a:solidFill>
                  <a:srgbClr val="2F5597"/>
                </a:solidFill>
              </a:rPr>
              <a:t>SISTEMAS </a:t>
            </a:r>
            <a:endParaRPr lang="es-AR" sz="3000" dirty="0">
              <a:solidFill>
                <a:srgbClr val="2F55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55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1230</Words>
  <Application>Microsoft Office PowerPoint</Application>
  <PresentationFormat>Panorámica</PresentationFormat>
  <Paragraphs>190</Paragraphs>
  <Slides>23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Open Sans</vt:lpstr>
      <vt:lpstr>Poppins</vt:lpstr>
      <vt:lpstr>Times New Roman</vt:lpstr>
      <vt:lpstr>Trebuchet MS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Marina Varela</dc:creator>
  <cp:lastModifiedBy>Marina Varela</cp:lastModifiedBy>
  <cp:revision>28</cp:revision>
  <dcterms:created xsi:type="dcterms:W3CDTF">2025-08-18T13:09:21Z</dcterms:created>
  <dcterms:modified xsi:type="dcterms:W3CDTF">2025-12-10T22:38:58Z</dcterms:modified>
</cp:coreProperties>
</file>